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318" r:id="rId3"/>
    <p:sldId id="319" r:id="rId4"/>
    <p:sldId id="320" r:id="rId5"/>
    <p:sldId id="317" r:id="rId6"/>
    <p:sldId id="256" r:id="rId7"/>
    <p:sldId id="312" r:id="rId8"/>
    <p:sldId id="314" r:id="rId9"/>
    <p:sldId id="330" r:id="rId10"/>
    <p:sldId id="316" r:id="rId11"/>
    <p:sldId id="325" r:id="rId12"/>
    <p:sldId id="326" r:id="rId13"/>
    <p:sldId id="327" r:id="rId14"/>
    <p:sldId id="328" r:id="rId15"/>
    <p:sldId id="261" r:id="rId16"/>
    <p:sldId id="329" r:id="rId17"/>
    <p:sldId id="323" r:id="rId18"/>
    <p:sldId id="331" r:id="rId19"/>
    <p:sldId id="30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663B-01EE-4D27-B6B8-967932AFFB1A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4E83-3A76-47C2-B23E-88D5C2E1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8D1-F151-4A1A-AFA6-1FCB5125A92E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360F-72F0-40E4-9497-E500D92B1CFF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6CB8-DFD9-47B7-B7FB-CD991A84E186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5873" y="1041851"/>
            <a:ext cx="10586022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665" y="3840480"/>
            <a:ext cx="8538437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16" b="0" i="0">
                <a:solidFill>
                  <a:srgbClr val="4F5C67"/>
                </a:solidFill>
                <a:latin typeface="AlvarEssentialAlt-Light"/>
                <a:cs typeface="AlvarEssentialAlt-Light"/>
              </a:defRPr>
            </a:lvl1pPr>
          </a:lstStyle>
          <a:p>
            <a:pPr marL="34549">
              <a:lnSpc>
                <a:spcPts val="948"/>
              </a:lnSpc>
            </a:pPr>
            <a:fld id="{81D60167-4931-47E6-BA6A-407CBD079E47}" type="slidenum">
              <a:rPr lang="en-US" b="1" smtClean="0">
                <a:latin typeface="AlvarEssentialAlt-SemiBold"/>
                <a:cs typeface="AlvarEssentialAlt-SemiBold"/>
              </a:rPr>
              <a:pPr marL="34549">
                <a:lnSpc>
                  <a:spcPts val="948"/>
                </a:lnSpc>
              </a:pPr>
              <a:t>‹#›</a:t>
            </a:fld>
            <a:r>
              <a:rPr lang="en-US" b="1">
                <a:latin typeface="AlvarEssentialAlt-SemiBold"/>
                <a:cs typeface="AlvarEssentialAlt-SemiBold"/>
              </a:rPr>
              <a:t> </a:t>
            </a:r>
            <a:r>
              <a:rPr lang="en-US" b="1" spc="-5">
                <a:latin typeface="AlvarEssentialAlt-SemiBold"/>
                <a:cs typeface="AlvarEssentialAlt-SemiBold"/>
              </a:rPr>
              <a:t>Vayyar </a:t>
            </a:r>
            <a:r>
              <a:rPr lang="en-US" b="1">
                <a:latin typeface="AlvarEssentialAlt-SemiBold"/>
                <a:cs typeface="AlvarEssentialAlt-SemiBold"/>
              </a:rPr>
              <a:t>Imaging </a:t>
            </a:r>
            <a:r>
              <a:rPr lang="en-US"/>
              <a:t>Confidential</a:t>
            </a:r>
            <a:r>
              <a:rPr lang="en-US" spc="154"/>
              <a:t> </a:t>
            </a:r>
            <a:r>
              <a:rPr lang="en-US" spc="9"/>
              <a:t>21/12/19</a:t>
            </a:r>
            <a:endParaRPr lang="en-US" spc="9" dirty="0"/>
          </a:p>
        </p:txBody>
      </p:sp>
    </p:spTree>
    <p:extLst>
      <p:ext uri="{BB962C8B-B14F-4D97-AF65-F5344CB8AC3E}">
        <p14:creationId xmlns:p14="http://schemas.microsoft.com/office/powerpoint/2010/main" val="410990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C26D-52F0-48CD-A26B-03EAFD2B9DF3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BECA-3C0A-4CD9-9812-4FBF50F0829F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F0E8-360B-4BB4-8873-CE1C24987C49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C237-DA93-4873-9F13-2D421E4D5784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881F-D2DD-4759-A335-6ECF54EA6174}" type="datetime1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E89D-0E68-4F88-8280-A11E17E07B1E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0482-3831-4044-A267-EC94C1533077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8A5E2-79BB-466B-93AD-FE62946A96F1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628" y="0"/>
            <a:ext cx="12226505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 dirty="0"/>
          </a:p>
        </p:txBody>
      </p:sp>
      <p:sp>
        <p:nvSpPr>
          <p:cNvPr id="3" name="object 3"/>
          <p:cNvSpPr/>
          <p:nvPr/>
        </p:nvSpPr>
        <p:spPr>
          <a:xfrm>
            <a:off x="7688464" y="595973"/>
            <a:ext cx="1740549" cy="5341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4849460" y="1842701"/>
            <a:ext cx="2693840" cy="28481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9540255" y="5700116"/>
            <a:ext cx="458351" cy="534936"/>
          </a:xfrm>
          <a:custGeom>
            <a:avLst/>
            <a:gdLst/>
            <a:ahLst/>
            <a:cxnLst/>
            <a:rect l="l" t="t" r="r" b="b"/>
            <a:pathLst>
              <a:path w="505459" h="589915">
                <a:moveTo>
                  <a:pt x="504926" y="0"/>
                </a:moveTo>
                <a:lnTo>
                  <a:pt x="313016" y="112013"/>
                </a:lnTo>
                <a:lnTo>
                  <a:pt x="337158" y="154560"/>
                </a:lnTo>
                <a:lnTo>
                  <a:pt x="354645" y="199618"/>
                </a:lnTo>
                <a:lnTo>
                  <a:pt x="365282" y="246562"/>
                </a:lnTo>
                <a:lnTo>
                  <a:pt x="368871" y="294766"/>
                </a:lnTo>
                <a:lnTo>
                  <a:pt x="365282" y="342978"/>
                </a:lnTo>
                <a:lnTo>
                  <a:pt x="354645" y="389924"/>
                </a:lnTo>
                <a:lnTo>
                  <a:pt x="337158" y="434980"/>
                </a:lnTo>
                <a:lnTo>
                  <a:pt x="313016" y="477519"/>
                </a:lnTo>
                <a:lnTo>
                  <a:pt x="504926" y="589533"/>
                </a:lnTo>
                <a:lnTo>
                  <a:pt x="504926" y="0"/>
                </a:lnTo>
                <a:close/>
              </a:path>
              <a:path w="505459" h="589915">
                <a:moveTo>
                  <a:pt x="269265" y="137591"/>
                </a:moveTo>
                <a:lnTo>
                  <a:pt x="0" y="294766"/>
                </a:lnTo>
                <a:lnTo>
                  <a:pt x="269265" y="451942"/>
                </a:lnTo>
                <a:lnTo>
                  <a:pt x="281370" y="413340"/>
                </a:lnTo>
                <a:lnTo>
                  <a:pt x="290045" y="374188"/>
                </a:lnTo>
                <a:lnTo>
                  <a:pt x="295268" y="334618"/>
                </a:lnTo>
                <a:lnTo>
                  <a:pt x="297014" y="294766"/>
                </a:lnTo>
                <a:lnTo>
                  <a:pt x="295268" y="254915"/>
                </a:lnTo>
                <a:lnTo>
                  <a:pt x="290045" y="215345"/>
                </a:lnTo>
                <a:lnTo>
                  <a:pt x="281370" y="176193"/>
                </a:lnTo>
                <a:lnTo>
                  <a:pt x="269265" y="137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11613000" y="6056652"/>
            <a:ext cx="57651" cy="58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10180095" y="6251840"/>
            <a:ext cx="1365035" cy="1605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10142698" y="5872811"/>
            <a:ext cx="1475823" cy="304032"/>
          </a:xfrm>
          <a:custGeom>
            <a:avLst/>
            <a:gdLst/>
            <a:ahLst/>
            <a:cxnLst/>
            <a:rect l="l" t="t" r="r" b="b"/>
            <a:pathLst>
              <a:path w="1627504" h="335279">
                <a:moveTo>
                  <a:pt x="77419" y="0"/>
                </a:moveTo>
                <a:lnTo>
                  <a:pt x="0" y="0"/>
                </a:lnTo>
                <a:lnTo>
                  <a:pt x="101790" y="233667"/>
                </a:lnTo>
                <a:lnTo>
                  <a:pt x="110723" y="246253"/>
                </a:lnTo>
                <a:lnTo>
                  <a:pt x="122340" y="252968"/>
                </a:lnTo>
                <a:lnTo>
                  <a:pt x="135389" y="255648"/>
                </a:lnTo>
                <a:lnTo>
                  <a:pt x="148615" y="256133"/>
                </a:lnTo>
                <a:lnTo>
                  <a:pt x="161775" y="255648"/>
                </a:lnTo>
                <a:lnTo>
                  <a:pt x="174664" y="252968"/>
                </a:lnTo>
                <a:lnTo>
                  <a:pt x="186118" y="246253"/>
                </a:lnTo>
                <a:lnTo>
                  <a:pt x="194970" y="233667"/>
                </a:lnTo>
                <a:lnTo>
                  <a:pt x="219949" y="176326"/>
                </a:lnTo>
                <a:lnTo>
                  <a:pt x="145275" y="176326"/>
                </a:lnTo>
                <a:lnTo>
                  <a:pt x="143370" y="170599"/>
                </a:lnTo>
                <a:lnTo>
                  <a:pt x="141935" y="167246"/>
                </a:lnTo>
                <a:lnTo>
                  <a:pt x="77419" y="0"/>
                </a:lnTo>
                <a:close/>
              </a:path>
              <a:path w="1627504" h="335279">
                <a:moveTo>
                  <a:pt x="296760" y="0"/>
                </a:moveTo>
                <a:lnTo>
                  <a:pt x="219341" y="0"/>
                </a:lnTo>
                <a:lnTo>
                  <a:pt x="154838" y="167246"/>
                </a:lnTo>
                <a:lnTo>
                  <a:pt x="153403" y="170599"/>
                </a:lnTo>
                <a:lnTo>
                  <a:pt x="151485" y="176326"/>
                </a:lnTo>
                <a:lnTo>
                  <a:pt x="219949" y="176326"/>
                </a:lnTo>
                <a:lnTo>
                  <a:pt x="296760" y="0"/>
                </a:lnTo>
                <a:close/>
              </a:path>
              <a:path w="1627504" h="335279">
                <a:moveTo>
                  <a:pt x="475576" y="0"/>
                </a:moveTo>
                <a:lnTo>
                  <a:pt x="319316" y="0"/>
                </a:lnTo>
                <a:lnTo>
                  <a:pt x="319316" y="53517"/>
                </a:lnTo>
                <a:lnTo>
                  <a:pt x="447382" y="53517"/>
                </a:lnTo>
                <a:lnTo>
                  <a:pt x="461054" y="55474"/>
                </a:lnTo>
                <a:lnTo>
                  <a:pt x="471096" y="61283"/>
                </a:lnTo>
                <a:lnTo>
                  <a:pt x="477286" y="70855"/>
                </a:lnTo>
                <a:lnTo>
                  <a:pt x="479399" y="84099"/>
                </a:lnTo>
                <a:lnTo>
                  <a:pt x="479399" y="95097"/>
                </a:lnTo>
                <a:lnTo>
                  <a:pt x="364223" y="95097"/>
                </a:lnTo>
                <a:lnTo>
                  <a:pt x="335293" y="100696"/>
                </a:lnTo>
                <a:lnTo>
                  <a:pt x="315902" y="116597"/>
                </a:lnTo>
                <a:lnTo>
                  <a:pt x="305023" y="141458"/>
                </a:lnTo>
                <a:lnTo>
                  <a:pt x="301625" y="173939"/>
                </a:lnTo>
                <a:lnTo>
                  <a:pt x="305023" y="208509"/>
                </a:lnTo>
                <a:lnTo>
                  <a:pt x="315902" y="233313"/>
                </a:lnTo>
                <a:lnTo>
                  <a:pt x="335293" y="248260"/>
                </a:lnTo>
                <a:lnTo>
                  <a:pt x="364223" y="253263"/>
                </a:lnTo>
                <a:lnTo>
                  <a:pt x="506158" y="253263"/>
                </a:lnTo>
                <a:lnTo>
                  <a:pt x="526723" y="250164"/>
                </a:lnTo>
                <a:lnTo>
                  <a:pt x="541691" y="241017"/>
                </a:lnTo>
                <a:lnTo>
                  <a:pt x="550837" y="226045"/>
                </a:lnTo>
                <a:lnTo>
                  <a:pt x="553935" y="205473"/>
                </a:lnTo>
                <a:lnTo>
                  <a:pt x="553935" y="201650"/>
                </a:lnTo>
                <a:lnTo>
                  <a:pt x="399110" y="201650"/>
                </a:lnTo>
                <a:lnTo>
                  <a:pt x="389224" y="199680"/>
                </a:lnTo>
                <a:lnTo>
                  <a:pt x="382384" y="194127"/>
                </a:lnTo>
                <a:lnTo>
                  <a:pt x="378411" y="185528"/>
                </a:lnTo>
                <a:lnTo>
                  <a:pt x="377126" y="174421"/>
                </a:lnTo>
                <a:lnTo>
                  <a:pt x="378620" y="162631"/>
                </a:lnTo>
                <a:lnTo>
                  <a:pt x="382982" y="153930"/>
                </a:lnTo>
                <a:lnTo>
                  <a:pt x="390033" y="148543"/>
                </a:lnTo>
                <a:lnTo>
                  <a:pt x="399592" y="146697"/>
                </a:lnTo>
                <a:lnTo>
                  <a:pt x="553935" y="146697"/>
                </a:lnTo>
                <a:lnTo>
                  <a:pt x="553935" y="80276"/>
                </a:lnTo>
                <a:lnTo>
                  <a:pt x="548746" y="47577"/>
                </a:lnTo>
                <a:lnTo>
                  <a:pt x="533568" y="22221"/>
                </a:lnTo>
                <a:lnTo>
                  <a:pt x="508983" y="5824"/>
                </a:lnTo>
                <a:lnTo>
                  <a:pt x="475576" y="0"/>
                </a:lnTo>
                <a:close/>
              </a:path>
              <a:path w="1627504" h="335279">
                <a:moveTo>
                  <a:pt x="553935" y="146697"/>
                </a:moveTo>
                <a:lnTo>
                  <a:pt x="479399" y="146697"/>
                </a:lnTo>
                <a:lnTo>
                  <a:pt x="479399" y="196875"/>
                </a:lnTo>
                <a:lnTo>
                  <a:pt x="474611" y="201650"/>
                </a:lnTo>
                <a:lnTo>
                  <a:pt x="553935" y="201650"/>
                </a:lnTo>
                <a:lnTo>
                  <a:pt x="553935" y="146697"/>
                </a:lnTo>
                <a:close/>
              </a:path>
              <a:path w="1627504" h="335279">
                <a:moveTo>
                  <a:pt x="635317" y="0"/>
                </a:moveTo>
                <a:lnTo>
                  <a:pt x="558850" y="0"/>
                </a:lnTo>
                <a:lnTo>
                  <a:pt x="675449" y="252793"/>
                </a:lnTo>
                <a:lnTo>
                  <a:pt x="636270" y="334975"/>
                </a:lnTo>
                <a:lnTo>
                  <a:pt x="711771" y="334975"/>
                </a:lnTo>
                <a:lnTo>
                  <a:pt x="782641" y="177761"/>
                </a:lnTo>
                <a:lnTo>
                  <a:pt x="710336" y="177761"/>
                </a:lnTo>
                <a:lnTo>
                  <a:pt x="635317" y="0"/>
                </a:lnTo>
                <a:close/>
              </a:path>
              <a:path w="1627504" h="335279">
                <a:moveTo>
                  <a:pt x="862774" y="0"/>
                </a:moveTo>
                <a:lnTo>
                  <a:pt x="787273" y="0"/>
                </a:lnTo>
                <a:lnTo>
                  <a:pt x="710336" y="177761"/>
                </a:lnTo>
                <a:lnTo>
                  <a:pt x="782641" y="177761"/>
                </a:lnTo>
                <a:lnTo>
                  <a:pt x="862774" y="0"/>
                </a:lnTo>
                <a:close/>
              </a:path>
              <a:path w="1627504" h="335279">
                <a:moveTo>
                  <a:pt x="943292" y="0"/>
                </a:moveTo>
                <a:lnTo>
                  <a:pt x="866825" y="0"/>
                </a:lnTo>
                <a:lnTo>
                  <a:pt x="983424" y="252793"/>
                </a:lnTo>
                <a:lnTo>
                  <a:pt x="944245" y="334975"/>
                </a:lnTo>
                <a:lnTo>
                  <a:pt x="1019746" y="334975"/>
                </a:lnTo>
                <a:lnTo>
                  <a:pt x="1090616" y="177761"/>
                </a:lnTo>
                <a:lnTo>
                  <a:pt x="1018311" y="177761"/>
                </a:lnTo>
                <a:lnTo>
                  <a:pt x="943292" y="0"/>
                </a:lnTo>
                <a:close/>
              </a:path>
              <a:path w="1627504" h="335279">
                <a:moveTo>
                  <a:pt x="1170749" y="0"/>
                </a:moveTo>
                <a:lnTo>
                  <a:pt x="1095248" y="0"/>
                </a:lnTo>
                <a:lnTo>
                  <a:pt x="1018311" y="177761"/>
                </a:lnTo>
                <a:lnTo>
                  <a:pt x="1090616" y="177761"/>
                </a:lnTo>
                <a:lnTo>
                  <a:pt x="1170749" y="0"/>
                </a:lnTo>
                <a:close/>
              </a:path>
              <a:path w="1627504" h="335279">
                <a:moveTo>
                  <a:pt x="1348651" y="0"/>
                </a:moveTo>
                <a:lnTo>
                  <a:pt x="1192390" y="0"/>
                </a:lnTo>
                <a:lnTo>
                  <a:pt x="1192390" y="53517"/>
                </a:lnTo>
                <a:lnTo>
                  <a:pt x="1320457" y="53517"/>
                </a:lnTo>
                <a:lnTo>
                  <a:pt x="1334128" y="55474"/>
                </a:lnTo>
                <a:lnTo>
                  <a:pt x="1344171" y="61283"/>
                </a:lnTo>
                <a:lnTo>
                  <a:pt x="1350360" y="70855"/>
                </a:lnTo>
                <a:lnTo>
                  <a:pt x="1352473" y="84099"/>
                </a:lnTo>
                <a:lnTo>
                  <a:pt x="1352473" y="95097"/>
                </a:lnTo>
                <a:lnTo>
                  <a:pt x="1237310" y="95097"/>
                </a:lnTo>
                <a:lnTo>
                  <a:pt x="1208375" y="100696"/>
                </a:lnTo>
                <a:lnTo>
                  <a:pt x="1188985" y="116597"/>
                </a:lnTo>
                <a:lnTo>
                  <a:pt x="1178108" y="141458"/>
                </a:lnTo>
                <a:lnTo>
                  <a:pt x="1174711" y="173939"/>
                </a:lnTo>
                <a:lnTo>
                  <a:pt x="1178108" y="208509"/>
                </a:lnTo>
                <a:lnTo>
                  <a:pt x="1188985" y="233313"/>
                </a:lnTo>
                <a:lnTo>
                  <a:pt x="1208375" y="248260"/>
                </a:lnTo>
                <a:lnTo>
                  <a:pt x="1237310" y="253263"/>
                </a:lnTo>
                <a:lnTo>
                  <a:pt x="1379232" y="253263"/>
                </a:lnTo>
                <a:lnTo>
                  <a:pt x="1399805" y="250164"/>
                </a:lnTo>
                <a:lnTo>
                  <a:pt x="1414776" y="241017"/>
                </a:lnTo>
                <a:lnTo>
                  <a:pt x="1423924" y="226045"/>
                </a:lnTo>
                <a:lnTo>
                  <a:pt x="1427022" y="205473"/>
                </a:lnTo>
                <a:lnTo>
                  <a:pt x="1427022" y="201650"/>
                </a:lnTo>
                <a:lnTo>
                  <a:pt x="1272184" y="201650"/>
                </a:lnTo>
                <a:lnTo>
                  <a:pt x="1262300" y="199680"/>
                </a:lnTo>
                <a:lnTo>
                  <a:pt x="1255464" y="194127"/>
                </a:lnTo>
                <a:lnTo>
                  <a:pt x="1251496" y="185528"/>
                </a:lnTo>
                <a:lnTo>
                  <a:pt x="1250213" y="174421"/>
                </a:lnTo>
                <a:lnTo>
                  <a:pt x="1251705" y="162631"/>
                </a:lnTo>
                <a:lnTo>
                  <a:pt x="1256063" y="153930"/>
                </a:lnTo>
                <a:lnTo>
                  <a:pt x="1263109" y="148543"/>
                </a:lnTo>
                <a:lnTo>
                  <a:pt x="1272667" y="146697"/>
                </a:lnTo>
                <a:lnTo>
                  <a:pt x="1427022" y="146697"/>
                </a:lnTo>
                <a:lnTo>
                  <a:pt x="1427022" y="80276"/>
                </a:lnTo>
                <a:lnTo>
                  <a:pt x="1421833" y="47577"/>
                </a:lnTo>
                <a:lnTo>
                  <a:pt x="1406653" y="22221"/>
                </a:lnTo>
                <a:lnTo>
                  <a:pt x="1382065" y="5824"/>
                </a:lnTo>
                <a:lnTo>
                  <a:pt x="1348651" y="0"/>
                </a:lnTo>
                <a:close/>
              </a:path>
              <a:path w="1627504" h="335279">
                <a:moveTo>
                  <a:pt x="1427022" y="146697"/>
                </a:moveTo>
                <a:lnTo>
                  <a:pt x="1352473" y="146697"/>
                </a:lnTo>
                <a:lnTo>
                  <a:pt x="1352473" y="196875"/>
                </a:lnTo>
                <a:lnTo>
                  <a:pt x="1347685" y="201650"/>
                </a:lnTo>
                <a:lnTo>
                  <a:pt x="1427022" y="201650"/>
                </a:lnTo>
                <a:lnTo>
                  <a:pt x="1427022" y="146697"/>
                </a:lnTo>
                <a:close/>
              </a:path>
              <a:path w="1627504" h="335279">
                <a:moveTo>
                  <a:pt x="1627047" y="0"/>
                </a:moveTo>
                <a:lnTo>
                  <a:pt x="1576870" y="0"/>
                </a:lnTo>
                <a:lnTo>
                  <a:pt x="1527723" y="5197"/>
                </a:lnTo>
                <a:lnTo>
                  <a:pt x="1492284" y="22221"/>
                </a:lnTo>
                <a:lnTo>
                  <a:pt x="1470824" y="53224"/>
                </a:lnTo>
                <a:lnTo>
                  <a:pt x="1463611" y="100355"/>
                </a:lnTo>
                <a:lnTo>
                  <a:pt x="1463611" y="253263"/>
                </a:lnTo>
                <a:lnTo>
                  <a:pt x="1538160" y="253263"/>
                </a:lnTo>
                <a:lnTo>
                  <a:pt x="1538160" y="122326"/>
                </a:lnTo>
                <a:lnTo>
                  <a:pt x="1541236" y="93255"/>
                </a:lnTo>
                <a:lnTo>
                  <a:pt x="1551301" y="72156"/>
                </a:lnTo>
                <a:lnTo>
                  <a:pt x="1569610" y="59298"/>
                </a:lnTo>
                <a:lnTo>
                  <a:pt x="1597418" y="54952"/>
                </a:lnTo>
                <a:lnTo>
                  <a:pt x="1627047" y="54952"/>
                </a:lnTo>
                <a:lnTo>
                  <a:pt x="16270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 txBox="1"/>
          <p:nvPr/>
        </p:nvSpPr>
        <p:spPr>
          <a:xfrm>
            <a:off x="551283" y="486217"/>
            <a:ext cx="5700029" cy="135648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5504"/>
              </a:lnSpc>
              <a:spcBef>
                <a:spcPts val="91"/>
              </a:spcBef>
            </a:pPr>
            <a:r>
              <a:rPr lang="en-US" sz="4715" b="1" spc="-45" dirty="0">
                <a:solidFill>
                  <a:srgbClr val="00455F"/>
                </a:solidFill>
                <a:latin typeface="AlvarEssentialAlt-Black"/>
                <a:cs typeface="AlvarEssentialAlt-Black"/>
              </a:rPr>
              <a:t>Sequencer Debugger</a:t>
            </a:r>
            <a:endParaRPr lang="en-US" sz="4715" dirty="0">
              <a:latin typeface="AlvarEssentialAlt-Black"/>
              <a:cs typeface="AlvarEssentialAlt-Black"/>
            </a:endParaRPr>
          </a:p>
          <a:p>
            <a:pPr marL="11516">
              <a:lnSpc>
                <a:spcPts val="5504"/>
              </a:lnSpc>
              <a:spcBef>
                <a:spcPts val="91"/>
              </a:spcBef>
            </a:pPr>
            <a:r>
              <a:rPr lang="en-US" sz="2539" b="1" spc="14" dirty="0">
                <a:solidFill>
                  <a:srgbClr val="FFFFFF"/>
                </a:solidFill>
                <a:latin typeface="AlvarEssentialAlt-Black"/>
                <a:cs typeface="AlvarEssentialAlt-Black"/>
              </a:rPr>
              <a:t>Low-level at your fingerprints</a:t>
            </a:r>
            <a:endParaRPr lang="en-US" sz="2539" dirty="0">
              <a:latin typeface="AlvarEssentialAlt-Black"/>
              <a:cs typeface="AlvarEssentialAlt-Black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5B16503-8C85-BB77-69D6-01C9F016D0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3" y="5634162"/>
            <a:ext cx="2924583" cy="666843"/>
          </a:xfrm>
          <a:prstGeom prst="rect">
            <a:avLst/>
          </a:prstGeom>
        </p:spPr>
      </p:pic>
      <p:sp>
        <p:nvSpPr>
          <p:cNvPr id="15" name="object 10">
            <a:extLst>
              <a:ext uri="{FF2B5EF4-FFF2-40B4-BE49-F238E27FC236}">
                <a16:creationId xmlns:a16="http://schemas.microsoft.com/office/drawing/2014/main" id="{45861293-5D26-2146-920D-E94524F8FA7C}"/>
              </a:ext>
            </a:extLst>
          </p:cNvPr>
          <p:cNvSpPr txBox="1"/>
          <p:nvPr/>
        </p:nvSpPr>
        <p:spPr>
          <a:xfrm>
            <a:off x="545830" y="2420667"/>
            <a:ext cx="5700029" cy="201679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lang="en-US" sz="2539" b="1" spc="14" dirty="0">
                <a:solidFill>
                  <a:srgbClr val="FFFFFF"/>
                </a:solidFill>
                <a:latin typeface="AlvarEssentialAlt-Black"/>
                <a:cs typeface="AlvarEssentialAlt-Black"/>
              </a:rPr>
              <a:t>Project number: </a:t>
            </a:r>
            <a:r>
              <a:rPr lang="en-IL" sz="2540" b="1" spc="-45" dirty="0">
                <a:solidFill>
                  <a:srgbClr val="00455F"/>
                </a:solidFill>
                <a:latin typeface="AlvarEssentialAlt-Black"/>
              </a:rPr>
              <a:t>22-1-2-2659</a:t>
            </a:r>
            <a:endParaRPr lang="en-US" sz="2540" b="1" spc="-45" dirty="0">
              <a:solidFill>
                <a:srgbClr val="00455F"/>
              </a:solidFill>
              <a:latin typeface="AlvarEssentialAlt-Black"/>
            </a:endParaRPr>
          </a:p>
          <a:p>
            <a:pPr marL="11516">
              <a:spcBef>
                <a:spcPts val="91"/>
              </a:spcBef>
            </a:pPr>
            <a:r>
              <a:rPr lang="en-US" sz="2539" b="1" spc="14" dirty="0">
                <a:solidFill>
                  <a:srgbClr val="FFFFFF"/>
                </a:solidFill>
                <a:latin typeface="AlvarEssentialAlt-Black"/>
                <a:cs typeface="AlvarEssentialAlt-Black"/>
              </a:rPr>
              <a:t>Student: </a:t>
            </a:r>
            <a:r>
              <a:rPr lang="en-US" sz="2540" b="1" spc="-45" dirty="0">
                <a:solidFill>
                  <a:srgbClr val="00455F"/>
                </a:solidFill>
                <a:latin typeface="AlvarEssentialAlt-Black"/>
              </a:rPr>
              <a:t>Dor Golfaiz</a:t>
            </a:r>
          </a:p>
          <a:p>
            <a:pPr marL="11516">
              <a:spcBef>
                <a:spcPts val="91"/>
              </a:spcBef>
            </a:pPr>
            <a:r>
              <a:rPr lang="en-US" sz="2539" b="1" spc="14" dirty="0">
                <a:solidFill>
                  <a:srgbClr val="FFFFFF"/>
                </a:solidFill>
                <a:latin typeface="AlvarEssentialAlt-Black"/>
                <a:cs typeface="AlvarEssentialAlt-Black"/>
              </a:rPr>
              <a:t>ID: </a:t>
            </a:r>
            <a:r>
              <a:rPr lang="en-US" sz="2540" b="1" spc="-45" dirty="0">
                <a:solidFill>
                  <a:srgbClr val="00455F"/>
                </a:solidFill>
                <a:latin typeface="AlvarEssentialAlt-Black"/>
              </a:rPr>
              <a:t>316060805</a:t>
            </a:r>
          </a:p>
          <a:p>
            <a:pPr marL="11516">
              <a:spcBef>
                <a:spcPts val="91"/>
              </a:spcBef>
            </a:pPr>
            <a:r>
              <a:rPr lang="en-US" sz="2539" b="1" spc="14" dirty="0">
                <a:solidFill>
                  <a:srgbClr val="FFFFFF"/>
                </a:solidFill>
                <a:latin typeface="AlvarEssentialAlt-Black"/>
                <a:cs typeface="AlvarEssentialAlt-Black"/>
              </a:rPr>
              <a:t>Mentor: </a:t>
            </a:r>
            <a:r>
              <a:rPr lang="en-US" sz="2540" b="1" spc="-45" dirty="0">
                <a:solidFill>
                  <a:srgbClr val="00455F"/>
                </a:solidFill>
                <a:latin typeface="AlvarEssentialAlt-Black"/>
              </a:rPr>
              <a:t>Michal Carmeli</a:t>
            </a:r>
          </a:p>
          <a:p>
            <a:pPr marL="11516">
              <a:spcBef>
                <a:spcPts val="91"/>
              </a:spcBef>
            </a:pPr>
            <a:r>
              <a:rPr lang="en-US" sz="2539" b="1" spc="14" dirty="0">
                <a:solidFill>
                  <a:srgbClr val="FFFFFF"/>
                </a:solidFill>
                <a:latin typeface="AlvarEssentialAlt-Black"/>
                <a:cs typeface="AlvarEssentialAlt-Black"/>
              </a:rPr>
              <a:t>Mentor’s Signature: </a:t>
            </a:r>
            <a:r>
              <a:rPr lang="en-US" sz="2540" b="1" spc="-45" dirty="0">
                <a:solidFill>
                  <a:srgbClr val="00455F"/>
                </a:solidFill>
                <a:latin typeface="AlvarEssentialAlt-Black"/>
              </a:rPr>
              <a:t>Michal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160875" cy="575154"/>
          </a:xfrm>
        </p:spPr>
        <p:txBody>
          <a:bodyPr>
            <a:noAutofit/>
          </a:bodyPr>
          <a:lstStyle/>
          <a:p>
            <a:r>
              <a:rPr lang="en-US" sz="3200" b="1" i="0" u="none" strike="noStrike" baseline="0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A Debugger Software Architecture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26244" y="5683252"/>
            <a:ext cx="2743200" cy="365125"/>
          </a:xfrm>
        </p:spPr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10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07502F39-0028-D855-995A-EBF9DC2ABEBF}"/>
              </a:ext>
            </a:extLst>
          </p:cNvPr>
          <p:cNvSpPr txBox="1"/>
          <p:nvPr/>
        </p:nvSpPr>
        <p:spPr>
          <a:xfrm>
            <a:off x="826244" y="1508000"/>
            <a:ext cx="8485734" cy="432015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r>
              <a:rPr lang="en-US" sz="2400" spc="-15" dirty="0">
                <a:solidFill>
                  <a:srgbClr val="00AEEF"/>
                </a:solidFill>
              </a:rPr>
              <a:t>Lets say we have a breakpoint functionality,</a:t>
            </a:r>
          </a:p>
          <a:p>
            <a:r>
              <a:rPr lang="en-US" sz="2400" spc="-15" dirty="0">
                <a:solidFill>
                  <a:srgbClr val="00AEEF"/>
                </a:solidFill>
              </a:rPr>
              <a:t>How can we implement the following?</a:t>
            </a:r>
            <a:endParaRPr lang="en-IL" sz="2400" dirty="0"/>
          </a:p>
          <a:p>
            <a:pPr marL="210185" indent="-180340">
              <a:lnSpc>
                <a:spcPct val="15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 Stepping ?</a:t>
            </a:r>
          </a:p>
          <a:p>
            <a:pPr marL="210185" indent="-180340">
              <a:lnSpc>
                <a:spcPct val="15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 Step In ?</a:t>
            </a:r>
          </a:p>
          <a:p>
            <a:pPr marL="29845">
              <a:lnSpc>
                <a:spcPct val="150000"/>
              </a:lnSpc>
              <a:spcBef>
                <a:spcPts val="1380"/>
              </a:spcBef>
              <a:buClr>
                <a:srgbClr val="00AEEF"/>
              </a:buClr>
              <a:buSzPct val="68750"/>
              <a:tabLst>
                <a:tab pos="210820" algn="l"/>
              </a:tabLst>
            </a:pPr>
            <a:endParaRPr lang="en-US" sz="2400" spc="-10" dirty="0">
              <a:solidFill>
                <a:srgbClr val="647883"/>
              </a:solidFill>
              <a:latin typeface="AlvarEssentialAlt-Light"/>
              <a:cs typeface="AlvarEssentialAlt-Light"/>
            </a:endParaRPr>
          </a:p>
          <a:p>
            <a:pPr marL="210185" indent="-180340">
              <a:lnSpc>
                <a:spcPct val="15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 Step Out ?</a:t>
            </a:r>
          </a:p>
          <a:p>
            <a:pPr marL="29845">
              <a:lnSpc>
                <a:spcPct val="150000"/>
              </a:lnSpc>
              <a:spcBef>
                <a:spcPts val="1380"/>
              </a:spcBef>
              <a:buClr>
                <a:srgbClr val="00AEEF"/>
              </a:buClr>
              <a:buSzPct val="68750"/>
              <a:tabLst>
                <a:tab pos="210820" algn="l"/>
              </a:tabLst>
            </a:pPr>
            <a:endParaRPr lang="en-US" sz="2000" spc="-10" dirty="0">
              <a:solidFill>
                <a:srgbClr val="647883"/>
              </a:solidFill>
              <a:latin typeface="AlvarEssentialAlt-Light"/>
              <a:cs typeface="AlvarEssentialAlt-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EBA97-CAA4-4C6F-6B0D-A3572B6C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21" y="3821627"/>
            <a:ext cx="7651158" cy="432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E0A0D-BBC3-30DF-BFA5-3D1FD838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110" y="4440774"/>
            <a:ext cx="953541" cy="160760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A0F029-0084-57A9-C68B-5D0F02E5F8A5}"/>
              </a:ext>
            </a:extLst>
          </p:cNvPr>
          <p:cNvSpPr/>
          <p:nvPr/>
        </p:nvSpPr>
        <p:spPr>
          <a:xfrm>
            <a:off x="9362274" y="1255582"/>
            <a:ext cx="2286000" cy="1219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Debugger</a:t>
            </a:r>
          </a:p>
          <a:p>
            <a:pPr algn="ctr"/>
            <a:r>
              <a:rPr lang="en-US" dirty="0"/>
              <a:t>(Back)</a:t>
            </a:r>
            <a:endParaRPr lang="en-IL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1498C1B-82DB-708E-483A-2F169DCE89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324" y="2618102"/>
            <a:ext cx="1419900" cy="13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11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534AB8E-E355-6056-41D3-83B37EDCDE2A}"/>
              </a:ext>
            </a:extLst>
          </p:cNvPr>
          <p:cNvSpPr txBox="1">
            <a:spLocks/>
          </p:cNvSpPr>
          <p:nvPr/>
        </p:nvSpPr>
        <p:spPr>
          <a:xfrm>
            <a:off x="2269498" y="2461157"/>
            <a:ext cx="8180827" cy="1454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Block Diagram</a:t>
            </a:r>
            <a:endParaRPr lang="en-US" sz="66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1D7E8A6-82C2-7FDC-1DB9-5D77C6EC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475" y="356745"/>
            <a:ext cx="2735843" cy="57515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Block Diagram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667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1319 -0.369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-1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12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1D7E8A6-82C2-7FDC-1DB9-5D77C6EC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475" y="356745"/>
            <a:ext cx="2735843" cy="57515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Block Diagram</a:t>
            </a:r>
            <a:endParaRPr lang="en-US" sz="3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215580-1AA6-0F69-1E1E-F5B37F3FF404}"/>
              </a:ext>
            </a:extLst>
          </p:cNvPr>
          <p:cNvSpPr/>
          <p:nvPr/>
        </p:nvSpPr>
        <p:spPr>
          <a:xfrm>
            <a:off x="497062" y="1125574"/>
            <a:ext cx="2286001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Running the program </a:t>
            </a:r>
            <a:r>
              <a:rPr lang="en-US" sz="1600" dirty="0"/>
              <a:t>Breakpoint Requests</a:t>
            </a:r>
            <a:endParaRPr lang="en-I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F40917-E1F3-D61D-A2A0-2C6238F635DB}"/>
              </a:ext>
            </a:extLst>
          </p:cNvPr>
          <p:cNvSpPr/>
          <p:nvPr/>
        </p:nvSpPr>
        <p:spPr>
          <a:xfrm>
            <a:off x="6406972" y="1138563"/>
            <a:ext cx="2286000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Stopping on breakpoint</a:t>
            </a:r>
            <a:endParaRPr lang="en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C3EEA4-65A7-98A3-A7ED-BF1574BE773B}"/>
              </a:ext>
            </a:extLst>
          </p:cNvPr>
          <p:cNvSpPr/>
          <p:nvPr/>
        </p:nvSpPr>
        <p:spPr>
          <a:xfrm>
            <a:off x="3454936" y="1138563"/>
            <a:ext cx="2286000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Debugger Breakpoint Implementation</a:t>
            </a:r>
            <a:endParaRPr lang="en-IL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105221-1122-8B48-1975-91E63C5C4766}"/>
              </a:ext>
            </a:extLst>
          </p:cNvPr>
          <p:cNvCxnSpPr>
            <a:cxnSpLocks/>
          </p:cNvCxnSpPr>
          <p:nvPr/>
        </p:nvCxnSpPr>
        <p:spPr>
          <a:xfrm>
            <a:off x="2783064" y="1733585"/>
            <a:ext cx="67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05BBC4-DDB2-0AF3-572B-8C9B82DC9AEA}"/>
              </a:ext>
            </a:extLst>
          </p:cNvPr>
          <p:cNvCxnSpPr>
            <a:cxnSpLocks/>
          </p:cNvCxnSpPr>
          <p:nvPr/>
        </p:nvCxnSpPr>
        <p:spPr>
          <a:xfrm>
            <a:off x="5740936" y="1733585"/>
            <a:ext cx="67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4F3FE8-0724-7C1F-2A14-62F8BDAB0E26}"/>
              </a:ext>
            </a:extLst>
          </p:cNvPr>
          <p:cNvSpPr/>
          <p:nvPr/>
        </p:nvSpPr>
        <p:spPr>
          <a:xfrm>
            <a:off x="9359008" y="1123985"/>
            <a:ext cx="2286000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Continue / Step</a:t>
            </a:r>
            <a:endParaRPr lang="en-IL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2D9ADA-50D0-E138-9F86-FCC535B815F8}"/>
              </a:ext>
            </a:extLst>
          </p:cNvPr>
          <p:cNvCxnSpPr>
            <a:cxnSpLocks/>
          </p:cNvCxnSpPr>
          <p:nvPr/>
        </p:nvCxnSpPr>
        <p:spPr>
          <a:xfrm>
            <a:off x="8687136" y="1719007"/>
            <a:ext cx="67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609DFB4-C9FC-C26B-308B-B09DBAB4D467}"/>
              </a:ext>
            </a:extLst>
          </p:cNvPr>
          <p:cNvSpPr/>
          <p:nvPr/>
        </p:nvSpPr>
        <p:spPr>
          <a:xfrm>
            <a:off x="488474" y="3161038"/>
            <a:ext cx="2286001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Running the program </a:t>
            </a:r>
            <a:r>
              <a:rPr lang="en-US" sz="1600" dirty="0"/>
              <a:t>Breakpoint Requests</a:t>
            </a:r>
            <a:endParaRPr lang="en-IL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660D0EF-2441-42A6-5A30-D159F6486602}"/>
              </a:ext>
            </a:extLst>
          </p:cNvPr>
          <p:cNvSpPr/>
          <p:nvPr/>
        </p:nvSpPr>
        <p:spPr>
          <a:xfrm>
            <a:off x="6398384" y="3174027"/>
            <a:ext cx="2286000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Stopping on breakpoint</a:t>
            </a:r>
            <a:endParaRPr lang="en-IL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D7A6D42-E56F-5932-02B2-518C22E5C2DA}"/>
              </a:ext>
            </a:extLst>
          </p:cNvPr>
          <p:cNvSpPr/>
          <p:nvPr/>
        </p:nvSpPr>
        <p:spPr>
          <a:xfrm>
            <a:off x="3446348" y="3174027"/>
            <a:ext cx="2286000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Debugger Breakpoint Implementation</a:t>
            </a:r>
            <a:endParaRPr lang="en-IL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8CD510-123C-0918-B586-164D1A0EC12F}"/>
              </a:ext>
            </a:extLst>
          </p:cNvPr>
          <p:cNvCxnSpPr>
            <a:cxnSpLocks/>
          </p:cNvCxnSpPr>
          <p:nvPr/>
        </p:nvCxnSpPr>
        <p:spPr>
          <a:xfrm>
            <a:off x="2774476" y="3769049"/>
            <a:ext cx="67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5E97C58-CE7B-FFBA-7D62-F50FBC643857}"/>
              </a:ext>
            </a:extLst>
          </p:cNvPr>
          <p:cNvCxnSpPr>
            <a:cxnSpLocks/>
          </p:cNvCxnSpPr>
          <p:nvPr/>
        </p:nvCxnSpPr>
        <p:spPr>
          <a:xfrm>
            <a:off x="5732348" y="3769049"/>
            <a:ext cx="67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252E967-4DBC-D7F1-1266-221F1F6475F5}"/>
              </a:ext>
            </a:extLst>
          </p:cNvPr>
          <p:cNvSpPr/>
          <p:nvPr/>
        </p:nvSpPr>
        <p:spPr>
          <a:xfrm>
            <a:off x="9350420" y="3159449"/>
            <a:ext cx="2286000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Continue / Step</a:t>
            </a:r>
            <a:endParaRPr lang="en-IL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10D84E-3551-53D9-598A-90D9F7CD4BE5}"/>
              </a:ext>
            </a:extLst>
          </p:cNvPr>
          <p:cNvCxnSpPr>
            <a:cxnSpLocks/>
          </p:cNvCxnSpPr>
          <p:nvPr/>
        </p:nvCxnSpPr>
        <p:spPr>
          <a:xfrm>
            <a:off x="8678548" y="3754471"/>
            <a:ext cx="67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51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0.00144 -0.29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0013 -0.2988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00078 -0.296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00416 -0.2967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0.00234 -0.296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4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-0.2967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00039 -0.2967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9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7" grpId="0" animBg="1"/>
      <p:bldP spid="4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>
            <a:extLst>
              <a:ext uri="{FF2B5EF4-FFF2-40B4-BE49-F238E27FC236}">
                <a16:creationId xmlns:a16="http://schemas.microsoft.com/office/drawing/2014/main" id="{AAC2CA52-88BC-470B-B91A-9A69123EE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260" y="2718862"/>
            <a:ext cx="8496908" cy="189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13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1D7E8A6-82C2-7FDC-1DB9-5D77C6EC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475" y="356745"/>
            <a:ext cx="2735843" cy="57515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Block Diagram</a:t>
            </a:r>
            <a:endParaRPr lang="en-US" sz="3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215580-1AA6-0F69-1E1E-F5B37F3FF404}"/>
              </a:ext>
            </a:extLst>
          </p:cNvPr>
          <p:cNvSpPr/>
          <p:nvPr/>
        </p:nvSpPr>
        <p:spPr>
          <a:xfrm>
            <a:off x="497062" y="1125574"/>
            <a:ext cx="2286001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Running the program </a:t>
            </a:r>
            <a:r>
              <a:rPr lang="en-US" sz="1600" dirty="0"/>
              <a:t>Breakpoint Requests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0BA9D6-869C-956B-EC2E-66894978659E}"/>
              </a:ext>
            </a:extLst>
          </p:cNvPr>
          <p:cNvSpPr/>
          <p:nvPr/>
        </p:nvSpPr>
        <p:spPr>
          <a:xfrm>
            <a:off x="3453629" y="1532382"/>
            <a:ext cx="7900171" cy="4590263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0546D9-3B7B-AE4B-CFDF-98E05FA15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386" y="1660044"/>
            <a:ext cx="3014643" cy="244303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77FF043-0F09-519F-8230-01DB134EF96B}"/>
              </a:ext>
            </a:extLst>
          </p:cNvPr>
          <p:cNvSpPr/>
          <p:nvPr/>
        </p:nvSpPr>
        <p:spPr>
          <a:xfrm>
            <a:off x="3987029" y="2536140"/>
            <a:ext cx="152400" cy="1524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B56576-C318-E1E4-9407-894F370DE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921" y="5001096"/>
            <a:ext cx="5512891" cy="8878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A2BAD1-9F00-D523-7A87-EA3D1060483E}"/>
              </a:ext>
            </a:extLst>
          </p:cNvPr>
          <p:cNvSpPr/>
          <p:nvPr/>
        </p:nvSpPr>
        <p:spPr>
          <a:xfrm>
            <a:off x="4176921" y="2536140"/>
            <a:ext cx="2553308" cy="15240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Jump to </a:t>
            </a:r>
            <a:r>
              <a:rPr lang="en-US" sz="1600" dirty="0" err="1"/>
              <a:t>BreakPoint</a:t>
            </a:r>
            <a:r>
              <a:rPr lang="en-US" sz="1600" dirty="0"/>
              <a:t> Block</a:t>
            </a:r>
            <a:endParaRPr lang="en-IL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06264E-08F2-D8A3-BA36-0F48F5494DDB}"/>
              </a:ext>
            </a:extLst>
          </p:cNvPr>
          <p:cNvCxnSpPr>
            <a:cxnSpLocks/>
          </p:cNvCxnSpPr>
          <p:nvPr/>
        </p:nvCxnSpPr>
        <p:spPr>
          <a:xfrm>
            <a:off x="5511029" y="4212540"/>
            <a:ext cx="0" cy="537418"/>
          </a:xfrm>
          <a:prstGeom prst="line">
            <a:avLst/>
          </a:prstGeom>
          <a:ln w="3175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5577C3-2FA7-863B-F725-7E13246DBA0E}"/>
              </a:ext>
            </a:extLst>
          </p:cNvPr>
          <p:cNvSpPr txBox="1"/>
          <p:nvPr/>
        </p:nvSpPr>
        <p:spPr>
          <a:xfrm>
            <a:off x="4063229" y="4745940"/>
            <a:ext cx="2019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5" dirty="0" err="1">
                <a:solidFill>
                  <a:srgbClr val="00AEEF"/>
                </a:solidFill>
                <a:latin typeface="AlvarEssentialAlt-Black"/>
              </a:rPr>
              <a:t>BreakPoint</a:t>
            </a:r>
            <a:r>
              <a:rPr lang="en-US" sz="1400" spc="-15" dirty="0">
                <a:solidFill>
                  <a:srgbClr val="00AEEF"/>
                </a:solidFill>
                <a:latin typeface="AlvarEssentialAlt-Black"/>
              </a:rPr>
              <a:t> Block</a:t>
            </a:r>
            <a:endParaRPr lang="en-IL" sz="1400" dirty="0">
              <a:latin typeface="AlvarEssentialAlt-Black"/>
            </a:endParaRP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429B51E6-BE4C-B09D-5220-3C29A37D2C27}"/>
              </a:ext>
            </a:extLst>
          </p:cNvPr>
          <p:cNvSpPr/>
          <p:nvPr/>
        </p:nvSpPr>
        <p:spPr>
          <a:xfrm>
            <a:off x="6882629" y="2536140"/>
            <a:ext cx="685784" cy="2464956"/>
          </a:xfrm>
          <a:prstGeom prst="curved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E95B6967-6E45-CCD6-1B9E-CD0B7163BB6A}"/>
              </a:ext>
            </a:extLst>
          </p:cNvPr>
          <p:cNvSpPr/>
          <p:nvPr/>
        </p:nvSpPr>
        <p:spPr>
          <a:xfrm rot="10800000">
            <a:off x="3544976" y="2536140"/>
            <a:ext cx="423287" cy="3200400"/>
          </a:xfrm>
          <a:prstGeom prst="curved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472EA3A-98E7-44D2-6CF4-2F8AB656E0A8}"/>
              </a:ext>
            </a:extLst>
          </p:cNvPr>
          <p:cNvSpPr/>
          <p:nvPr/>
        </p:nvSpPr>
        <p:spPr>
          <a:xfrm>
            <a:off x="483602" y="2424924"/>
            <a:ext cx="2286000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Debugger Breakpoint Implementation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0BE2006-7E1F-BA6B-154D-DFF446482A3D}"/>
              </a:ext>
            </a:extLst>
          </p:cNvPr>
          <p:cNvSpPr/>
          <p:nvPr/>
        </p:nvSpPr>
        <p:spPr>
          <a:xfrm>
            <a:off x="489533" y="3724274"/>
            <a:ext cx="2286000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Stopping on breakpoint</a:t>
            </a:r>
            <a:endParaRPr lang="en-I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02BD4BF-84F1-D1E2-FB67-3B90264C9F25}"/>
              </a:ext>
            </a:extLst>
          </p:cNvPr>
          <p:cNvSpPr/>
          <p:nvPr/>
        </p:nvSpPr>
        <p:spPr>
          <a:xfrm>
            <a:off x="483602" y="5023624"/>
            <a:ext cx="2286000" cy="12192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Continue / Step</a:t>
            </a:r>
            <a:endParaRPr lang="en-IL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C5EA86D-32E0-C5A0-A078-61FDC48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606" y="1827084"/>
            <a:ext cx="323311" cy="3285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F4C7F21-D2E1-E03B-5D8D-2BADEA5D5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9769" y="1679625"/>
            <a:ext cx="39243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3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0" grpId="1" animBg="1"/>
      <p:bldP spid="10" grpId="2" animBg="1"/>
      <p:bldP spid="10" grpId="3" animBg="1"/>
      <p:bldP spid="12" grpId="0" animBg="1"/>
      <p:bldP spid="12" grpId="1" animBg="1"/>
      <p:bldP spid="12" grpId="2" animBg="1"/>
      <p:bldP spid="12" grpId="3" animBg="1"/>
      <p:bldP spid="12" grpId="4" animBg="1"/>
      <p:bldP spid="15" grpId="0" animBg="1"/>
      <p:bldP spid="15" grpId="1" animBg="1"/>
      <p:bldP spid="15" grpId="2" animBg="1"/>
      <p:bldP spid="15" grpId="3" animBg="1"/>
      <p:bldP spid="22" grpId="0"/>
      <p:bldP spid="22" grpId="1"/>
      <p:bldP spid="22" grpId="2"/>
      <p:bldP spid="23" grpId="0" animBg="1"/>
      <p:bldP spid="23" grpId="1" animBg="1"/>
      <p:bldP spid="23" grpId="2" animBg="1"/>
      <p:bldP spid="24" grpId="0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14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534AB8E-E355-6056-41D3-83B37EDCDE2A}"/>
              </a:ext>
            </a:extLst>
          </p:cNvPr>
          <p:cNvSpPr txBox="1">
            <a:spLocks/>
          </p:cNvSpPr>
          <p:nvPr/>
        </p:nvSpPr>
        <p:spPr>
          <a:xfrm>
            <a:off x="2269498" y="2461157"/>
            <a:ext cx="8180827" cy="1454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So, what do we have so far?</a:t>
            </a:r>
            <a:endParaRPr lang="en-US" sz="66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1D7E8A6-82C2-7FDC-1DB9-5D77C6EC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475" y="356745"/>
            <a:ext cx="2735843" cy="57515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Product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59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1319 -0.369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-1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15</a:t>
            </a:fld>
            <a:endParaRPr lang="en-US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DBD1062-7F00-D518-5726-C4E71D7DC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475" y="356745"/>
            <a:ext cx="2735843" cy="57515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Product</a:t>
            </a:r>
            <a:endParaRPr lang="en-US" sz="3200" dirty="0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812B20B8-4100-AFB4-769A-696123CB7305}"/>
              </a:ext>
            </a:extLst>
          </p:cNvPr>
          <p:cNvSpPr txBox="1"/>
          <p:nvPr/>
        </p:nvSpPr>
        <p:spPr>
          <a:xfrm>
            <a:off x="696718" y="1088616"/>
            <a:ext cx="10604500" cy="1397819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10185" indent="-180340">
              <a:lnSpc>
                <a:spcPct val="10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b="1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Breakpoint Loop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A series of opcodes, designed to keep the sequencer in a conditional wait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Was able to release the conditional wait by writing to a specific register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8F267671-2E23-815B-BAB3-C7A8F35CFC23}"/>
              </a:ext>
            </a:extLst>
          </p:cNvPr>
          <p:cNvSpPr txBox="1"/>
          <p:nvPr/>
        </p:nvSpPr>
        <p:spPr>
          <a:xfrm>
            <a:off x="696718" y="2607071"/>
            <a:ext cx="10604500" cy="1885131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10185" indent="-180340">
              <a:lnSpc>
                <a:spcPct val="10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b="1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DAP - </a:t>
            </a:r>
            <a:r>
              <a:rPr lang="en-US" sz="24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Command Processor module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Translates a DAP request to a function call that handles a given request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Logs handled requests and current status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Returns a response to DAP, letting VSCode know whether the handling was successful or failed.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74CFE6E-D9F5-EE53-CDF5-ECC4E25D243C}"/>
              </a:ext>
            </a:extLst>
          </p:cNvPr>
          <p:cNvSpPr txBox="1"/>
          <p:nvPr/>
        </p:nvSpPr>
        <p:spPr>
          <a:xfrm>
            <a:off x="696718" y="4616124"/>
            <a:ext cx="10604500" cy="1397819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10185" indent="-180340">
              <a:lnSpc>
                <a:spcPct val="10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b="1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Debugger API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Implements the functions called by Command Processor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Returns information needed for VSCode’s response.</a:t>
            </a:r>
          </a:p>
        </p:txBody>
      </p:sp>
    </p:spTree>
    <p:extLst>
      <p:ext uri="{BB962C8B-B14F-4D97-AF65-F5344CB8AC3E}">
        <p14:creationId xmlns:p14="http://schemas.microsoft.com/office/powerpoint/2010/main" val="4914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16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534AB8E-E355-6056-41D3-83B37EDCDE2A}"/>
              </a:ext>
            </a:extLst>
          </p:cNvPr>
          <p:cNvSpPr txBox="1">
            <a:spLocks/>
          </p:cNvSpPr>
          <p:nvPr/>
        </p:nvSpPr>
        <p:spPr>
          <a:xfrm>
            <a:off x="2269498" y="2461157"/>
            <a:ext cx="8180827" cy="1454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Updated Schedule</a:t>
            </a:r>
            <a:endParaRPr lang="en-US" sz="66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1D7E8A6-82C2-7FDC-1DB9-5D77C6EC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929" y="356745"/>
            <a:ext cx="3343836" cy="57515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Updated Schedule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192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1289 -0.371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5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17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E9DA29-EFA5-E146-D26E-2BC38E37A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501172"/>
              </p:ext>
            </p:extLst>
          </p:nvPr>
        </p:nvGraphicFramePr>
        <p:xfrm>
          <a:off x="2013956" y="1511941"/>
          <a:ext cx="8164087" cy="4258059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696707">
                  <a:extLst>
                    <a:ext uri="{9D8B030D-6E8A-4147-A177-3AD203B41FA5}">
                      <a16:colId xmlns:a16="http://schemas.microsoft.com/office/drawing/2014/main" val="1386525259"/>
                    </a:ext>
                  </a:extLst>
                </a:gridCol>
                <a:gridCol w="3730288">
                  <a:extLst>
                    <a:ext uri="{9D8B030D-6E8A-4147-A177-3AD203B41FA5}">
                      <a16:colId xmlns:a16="http://schemas.microsoft.com/office/drawing/2014/main" val="2747380554"/>
                    </a:ext>
                  </a:extLst>
                </a:gridCol>
                <a:gridCol w="980124">
                  <a:extLst>
                    <a:ext uri="{9D8B030D-6E8A-4147-A177-3AD203B41FA5}">
                      <a16:colId xmlns:a16="http://schemas.microsoft.com/office/drawing/2014/main" val="1870251645"/>
                    </a:ext>
                  </a:extLst>
                </a:gridCol>
                <a:gridCol w="1756968">
                  <a:extLst>
                    <a:ext uri="{9D8B030D-6E8A-4147-A177-3AD203B41FA5}">
                      <a16:colId xmlns:a16="http://schemas.microsoft.com/office/drawing/2014/main" val="661358115"/>
                    </a:ext>
                  </a:extLst>
                </a:gridCol>
              </a:tblGrid>
              <a:tr h="17687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אבן דרך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פירוט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תאריך יעד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הערות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extLst>
                  <a:ext uri="{0D108BD9-81ED-4DB2-BD59-A6C34878D82A}">
                    <a16:rowId xmlns:a16="http://schemas.microsoft.com/office/drawing/2014/main" val="2589836006"/>
                  </a:ext>
                </a:extLst>
              </a:tr>
              <a:tr h="841077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המשך 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Command Processor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מימוש סופי של ה-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Adapter</a:t>
                      </a:r>
                      <a:r>
                        <a:rPr lang="he-IL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המכיל את ארגז הכלים הרצוי, והעברת כל פעולה שהתבצעה בו פקודה לדיבאגר, כך שהאבסטרקציה תושלם והדיבאגר יוכל להתחבר ל-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</a:t>
                      </a:r>
                      <a:r>
                        <a:rPr lang="he-IL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במאמץ מינימלי, וכל שעליו לעשות הוא לממש את האבסטרקציות הנ"ל על המעבד</a:t>
                      </a:r>
                      <a:endParaRPr lang="en-IL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10.3.23</a:t>
                      </a:r>
                      <a:endParaRPr lang="en-IL" sz="11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 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extLst>
                  <a:ext uri="{0D108BD9-81ED-4DB2-BD59-A6C34878D82A}">
                    <a16:rowId xmlns:a16="http://schemas.microsoft.com/office/drawing/2014/main" val="969187966"/>
                  </a:ext>
                </a:extLst>
              </a:tr>
              <a:tr h="841077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פיתוח </a:t>
                      </a:r>
                      <a:r>
                        <a:rPr lang="en-US" sz="1100" dirty="0">
                          <a:effectLst/>
                        </a:rPr>
                        <a:t>Debugger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מימוש האבסטרקציות שפורטו לעיל – הכנסת </a:t>
                      </a:r>
                      <a:r>
                        <a:rPr lang="en-US" sz="1100" dirty="0">
                          <a:effectLst/>
                        </a:rPr>
                        <a:t>Breakpoint</a:t>
                      </a:r>
                      <a:r>
                        <a:rPr lang="he-IL" sz="1100" dirty="0">
                          <a:effectLst/>
                        </a:rPr>
                        <a:t>, כתיבה לרגיסטרים, שמירת </a:t>
                      </a:r>
                      <a:r>
                        <a:rPr lang="en-US" sz="1100" dirty="0">
                          <a:effectLst/>
                        </a:rPr>
                        <a:t>Call Stack</a:t>
                      </a:r>
                      <a:endParaRPr lang="en-IL" sz="1100" dirty="0">
                        <a:effectLst/>
                      </a:endParaRPr>
                    </a:p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אך כל זה ישירות על המעבד בעזרת צריבת אופקודים בזמן ריצה ישירות ל-</a:t>
                      </a:r>
                      <a:r>
                        <a:rPr lang="en-US" sz="1100" dirty="0">
                          <a:effectLst/>
                        </a:rPr>
                        <a:t>IRAM</a:t>
                      </a:r>
                      <a:r>
                        <a:rPr lang="he-IL" sz="1100" dirty="0">
                          <a:effectLst/>
                        </a:rPr>
                        <a:t>.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dirty="0">
                          <a:effectLst/>
                        </a:rPr>
                        <a:t>30.4.23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 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extLst>
                  <a:ext uri="{0D108BD9-81ED-4DB2-BD59-A6C34878D82A}">
                    <a16:rowId xmlns:a16="http://schemas.microsoft.com/office/drawing/2014/main" val="332367414"/>
                  </a:ext>
                </a:extLst>
              </a:tr>
              <a:tr h="363117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ניתוח התוצאות 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השוואה וניתוח התוצאות לצד המטרות שהצגתי בתחילת העבודה על הפרויקט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4.5.23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 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extLst>
                  <a:ext uri="{0D108BD9-81ED-4DB2-BD59-A6C34878D82A}">
                    <a16:rowId xmlns:a16="http://schemas.microsoft.com/office/drawing/2014/main" val="3463203416"/>
                  </a:ext>
                </a:extLst>
              </a:tr>
              <a:tr h="363117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הרחבת הכלי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פיתוח והרחבת ה-</a:t>
                      </a:r>
                      <a:r>
                        <a:rPr lang="en-US" sz="1100" dirty="0">
                          <a:effectLst/>
                        </a:rPr>
                        <a:t>Debugger</a:t>
                      </a:r>
                      <a:r>
                        <a:rPr lang="he-IL" sz="1100" dirty="0">
                          <a:effectLst/>
                        </a:rPr>
                        <a:t> בעזרת כלל ההצעות שהועלו במסמך זה- </a:t>
                      </a:r>
                      <a:r>
                        <a:rPr lang="en-US" sz="1100" dirty="0">
                          <a:effectLst/>
                        </a:rPr>
                        <a:t>Syntax Highlighting, code navigation, etc.</a:t>
                      </a:r>
                      <a:r>
                        <a:rPr lang="he-IL" sz="1100" dirty="0">
                          <a:effectLst/>
                        </a:rPr>
                        <a:t>.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20.5.23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 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extLst>
                  <a:ext uri="{0D108BD9-81ED-4DB2-BD59-A6C34878D82A}">
                    <a16:rowId xmlns:a16="http://schemas.microsoft.com/office/drawing/2014/main" val="3813458046"/>
                  </a:ext>
                </a:extLst>
              </a:tr>
              <a:tr h="65483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הגשת פוסטר וסיום העבודה בפרויקט</a:t>
                      </a:r>
                      <a:endParaRPr lang="en-IL" sz="1100">
                        <a:effectLst/>
                      </a:endParaRPr>
                    </a:p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 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 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28.5.23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 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extLst>
                  <a:ext uri="{0D108BD9-81ED-4DB2-BD59-A6C34878D82A}">
                    <a16:rowId xmlns:a16="http://schemas.microsoft.com/office/drawing/2014/main" val="2781598845"/>
                  </a:ext>
                </a:extLst>
              </a:tr>
              <a:tr h="363117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המשך - הרחבת הכלי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פיתוח והרחבת ה-</a:t>
                      </a:r>
                      <a:r>
                        <a:rPr lang="en-US" sz="1100" dirty="0">
                          <a:effectLst/>
                        </a:rPr>
                        <a:t>Debugger</a:t>
                      </a:r>
                      <a:r>
                        <a:rPr lang="he-IL" sz="1100" dirty="0">
                          <a:effectLst/>
                        </a:rPr>
                        <a:t> בעזרת כלל ההצעות שהועלו במסמך זה- </a:t>
                      </a:r>
                      <a:r>
                        <a:rPr lang="en-US" sz="1100" dirty="0">
                          <a:effectLst/>
                        </a:rPr>
                        <a:t>Syntax Highlighting, code navigation, etc.</a:t>
                      </a:r>
                      <a:r>
                        <a:rPr lang="he-IL" sz="1100" dirty="0">
                          <a:effectLst/>
                        </a:rPr>
                        <a:t>.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20.6.23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 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extLst>
                  <a:ext uri="{0D108BD9-81ED-4DB2-BD59-A6C34878D82A}">
                    <a16:rowId xmlns:a16="http://schemas.microsoft.com/office/drawing/2014/main" val="2482678785"/>
                  </a:ext>
                </a:extLst>
              </a:tr>
              <a:tr h="65483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הגשת ספר הפרויקט + מצגת הסיום</a:t>
                      </a:r>
                      <a:endParaRPr lang="en-IL" sz="1100">
                        <a:effectLst/>
                      </a:endParaRPr>
                    </a:p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 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 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</a:rPr>
                        <a:t>29.6.23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</a:rPr>
                        <a:t> 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8681" marR="18681" marT="0" marB="0" anchor="ctr"/>
                </a:tc>
                <a:extLst>
                  <a:ext uri="{0D108BD9-81ED-4DB2-BD59-A6C34878D82A}">
                    <a16:rowId xmlns:a16="http://schemas.microsoft.com/office/drawing/2014/main" val="319964737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986256F-009A-C8A6-7E7A-7D40DA3C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929" y="356745"/>
            <a:ext cx="3343836" cy="57515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Updated Schedule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545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18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86256F-009A-C8A6-7E7A-7D40DA3C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929" y="356745"/>
            <a:ext cx="3343836" cy="57515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Updated Schedule</a:t>
            </a:r>
            <a:endParaRPr lang="en-US" sz="3200" dirty="0"/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312E1751-D75F-4039-4402-070432D55475}"/>
              </a:ext>
            </a:extLst>
          </p:cNvPr>
          <p:cNvSpPr txBox="1"/>
          <p:nvPr/>
        </p:nvSpPr>
        <p:spPr>
          <a:xfrm>
            <a:off x="696718" y="1088616"/>
            <a:ext cx="10604500" cy="3731791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10185" indent="-180340">
              <a:lnSpc>
                <a:spcPct val="10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b="1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Reasons for changes in the schedule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GUI Development – Instead of developing a GUI, I presented a way to use </a:t>
            </a:r>
            <a:r>
              <a:rPr lang="en-US" sz="2000" spc="-10" dirty="0" err="1">
                <a:solidFill>
                  <a:srgbClr val="647883"/>
                </a:solidFill>
                <a:latin typeface="AlvarEssentialAlt-Light"/>
                <a:cs typeface="AlvarEssentialAlt-Light"/>
              </a:rPr>
              <a:t>VSCode’s</a:t>
            </a: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 well-known and easy-to-use debugging flow, while debugging sequencer code – using DAP. So GUI implementation is off the table.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Testing the debugger – The stage of testing the debugger was removed, since instead of testing on some sequencer code that does nothing, I decided to test it on real operational </a:t>
            </a:r>
            <a:r>
              <a:rPr lang="en-US" sz="2000" spc="-10" dirty="0" err="1">
                <a:solidFill>
                  <a:srgbClr val="647883"/>
                </a:solidFill>
                <a:latin typeface="AlvarEssentialAlt-Light"/>
                <a:cs typeface="AlvarEssentialAlt-Light"/>
              </a:rPr>
              <a:t>Vayyar</a:t>
            </a: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 Sequencer Code, and I can check that I stopped in a breakpoint using a scope.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The biggest part of the new scheduled work plan is to implement the debugger – making it work for every case, for example stepping at the end of a function, stepping out of functions, adding watchers, etc. That is the crucial part.</a:t>
            </a:r>
          </a:p>
        </p:txBody>
      </p:sp>
    </p:spTree>
    <p:extLst>
      <p:ext uri="{BB962C8B-B14F-4D97-AF65-F5344CB8AC3E}">
        <p14:creationId xmlns:p14="http://schemas.microsoft.com/office/powerpoint/2010/main" val="157472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51" y="1"/>
            <a:ext cx="12168336" cy="6855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" name="object 3"/>
          <p:cNvSpPr/>
          <p:nvPr/>
        </p:nvSpPr>
        <p:spPr>
          <a:xfrm>
            <a:off x="6417330" y="892243"/>
            <a:ext cx="1740549" cy="5341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3578326" y="2138971"/>
            <a:ext cx="2693840" cy="28481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 txBox="1"/>
          <p:nvPr/>
        </p:nvSpPr>
        <p:spPr>
          <a:xfrm>
            <a:off x="259240" y="6513525"/>
            <a:ext cx="2330338" cy="13717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816" b="1" spc="-5" dirty="0">
                <a:solidFill>
                  <a:srgbClr val="FFFFFF"/>
                </a:solidFill>
                <a:latin typeface="AlvarEssentialAlt-SemiBold"/>
                <a:cs typeface="AlvarEssentialAlt-SemiBold"/>
              </a:rPr>
              <a:t>Vayyar </a:t>
            </a:r>
            <a:r>
              <a:rPr sz="816" b="1" dirty="0">
                <a:solidFill>
                  <a:srgbClr val="FFFFFF"/>
                </a:solidFill>
                <a:latin typeface="AlvarEssentialAlt-SemiBold"/>
                <a:cs typeface="AlvarEssentialAlt-SemiBold"/>
              </a:rPr>
              <a:t>Imaging </a:t>
            </a:r>
            <a:r>
              <a:rPr sz="816" dirty="0">
                <a:solidFill>
                  <a:srgbClr val="FFFFFF"/>
                </a:solidFill>
                <a:latin typeface="AlvarEssentialAlt-Light"/>
                <a:cs typeface="AlvarEssentialAlt-Light"/>
              </a:rPr>
              <a:t>Confidential</a:t>
            </a:r>
            <a:endParaRPr sz="816" dirty="0">
              <a:latin typeface="Alvar Essential Alt"/>
              <a:cs typeface="Alvar Essential A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40255" y="5700116"/>
            <a:ext cx="458351" cy="534936"/>
          </a:xfrm>
          <a:custGeom>
            <a:avLst/>
            <a:gdLst/>
            <a:ahLst/>
            <a:cxnLst/>
            <a:rect l="l" t="t" r="r" b="b"/>
            <a:pathLst>
              <a:path w="505459" h="589915">
                <a:moveTo>
                  <a:pt x="504926" y="0"/>
                </a:moveTo>
                <a:lnTo>
                  <a:pt x="313016" y="112013"/>
                </a:lnTo>
                <a:lnTo>
                  <a:pt x="337158" y="154560"/>
                </a:lnTo>
                <a:lnTo>
                  <a:pt x="354645" y="199618"/>
                </a:lnTo>
                <a:lnTo>
                  <a:pt x="365282" y="246562"/>
                </a:lnTo>
                <a:lnTo>
                  <a:pt x="368871" y="294766"/>
                </a:lnTo>
                <a:lnTo>
                  <a:pt x="365282" y="342978"/>
                </a:lnTo>
                <a:lnTo>
                  <a:pt x="354645" y="389924"/>
                </a:lnTo>
                <a:lnTo>
                  <a:pt x="337158" y="434980"/>
                </a:lnTo>
                <a:lnTo>
                  <a:pt x="313016" y="477519"/>
                </a:lnTo>
                <a:lnTo>
                  <a:pt x="504926" y="589533"/>
                </a:lnTo>
                <a:lnTo>
                  <a:pt x="504926" y="0"/>
                </a:lnTo>
                <a:close/>
              </a:path>
              <a:path w="505459" h="589915">
                <a:moveTo>
                  <a:pt x="269265" y="137591"/>
                </a:moveTo>
                <a:lnTo>
                  <a:pt x="0" y="294766"/>
                </a:lnTo>
                <a:lnTo>
                  <a:pt x="269265" y="451942"/>
                </a:lnTo>
                <a:lnTo>
                  <a:pt x="281370" y="413340"/>
                </a:lnTo>
                <a:lnTo>
                  <a:pt x="290045" y="374188"/>
                </a:lnTo>
                <a:lnTo>
                  <a:pt x="295268" y="334618"/>
                </a:lnTo>
                <a:lnTo>
                  <a:pt x="297014" y="294766"/>
                </a:lnTo>
                <a:lnTo>
                  <a:pt x="295268" y="254915"/>
                </a:lnTo>
                <a:lnTo>
                  <a:pt x="290045" y="215345"/>
                </a:lnTo>
                <a:lnTo>
                  <a:pt x="281370" y="176193"/>
                </a:lnTo>
                <a:lnTo>
                  <a:pt x="269265" y="137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11613000" y="6056652"/>
            <a:ext cx="57651" cy="58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10180095" y="6251840"/>
            <a:ext cx="1365035" cy="1605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10142698" y="5872811"/>
            <a:ext cx="1475823" cy="304032"/>
          </a:xfrm>
          <a:custGeom>
            <a:avLst/>
            <a:gdLst/>
            <a:ahLst/>
            <a:cxnLst/>
            <a:rect l="l" t="t" r="r" b="b"/>
            <a:pathLst>
              <a:path w="1627504" h="335279">
                <a:moveTo>
                  <a:pt x="77419" y="0"/>
                </a:moveTo>
                <a:lnTo>
                  <a:pt x="0" y="0"/>
                </a:lnTo>
                <a:lnTo>
                  <a:pt x="101790" y="233667"/>
                </a:lnTo>
                <a:lnTo>
                  <a:pt x="110723" y="246253"/>
                </a:lnTo>
                <a:lnTo>
                  <a:pt x="122340" y="252968"/>
                </a:lnTo>
                <a:lnTo>
                  <a:pt x="135389" y="255648"/>
                </a:lnTo>
                <a:lnTo>
                  <a:pt x="148615" y="256133"/>
                </a:lnTo>
                <a:lnTo>
                  <a:pt x="161775" y="255648"/>
                </a:lnTo>
                <a:lnTo>
                  <a:pt x="174664" y="252968"/>
                </a:lnTo>
                <a:lnTo>
                  <a:pt x="186118" y="246253"/>
                </a:lnTo>
                <a:lnTo>
                  <a:pt x="194970" y="233667"/>
                </a:lnTo>
                <a:lnTo>
                  <a:pt x="219949" y="176326"/>
                </a:lnTo>
                <a:lnTo>
                  <a:pt x="145275" y="176326"/>
                </a:lnTo>
                <a:lnTo>
                  <a:pt x="143370" y="170599"/>
                </a:lnTo>
                <a:lnTo>
                  <a:pt x="141935" y="167246"/>
                </a:lnTo>
                <a:lnTo>
                  <a:pt x="77419" y="0"/>
                </a:lnTo>
                <a:close/>
              </a:path>
              <a:path w="1627504" h="335279">
                <a:moveTo>
                  <a:pt x="296760" y="0"/>
                </a:moveTo>
                <a:lnTo>
                  <a:pt x="219341" y="0"/>
                </a:lnTo>
                <a:lnTo>
                  <a:pt x="154838" y="167246"/>
                </a:lnTo>
                <a:lnTo>
                  <a:pt x="153403" y="170599"/>
                </a:lnTo>
                <a:lnTo>
                  <a:pt x="151485" y="176326"/>
                </a:lnTo>
                <a:lnTo>
                  <a:pt x="219949" y="176326"/>
                </a:lnTo>
                <a:lnTo>
                  <a:pt x="296760" y="0"/>
                </a:lnTo>
                <a:close/>
              </a:path>
              <a:path w="1627504" h="335279">
                <a:moveTo>
                  <a:pt x="475576" y="0"/>
                </a:moveTo>
                <a:lnTo>
                  <a:pt x="319316" y="0"/>
                </a:lnTo>
                <a:lnTo>
                  <a:pt x="319316" y="53517"/>
                </a:lnTo>
                <a:lnTo>
                  <a:pt x="447382" y="53517"/>
                </a:lnTo>
                <a:lnTo>
                  <a:pt x="461054" y="55474"/>
                </a:lnTo>
                <a:lnTo>
                  <a:pt x="471096" y="61283"/>
                </a:lnTo>
                <a:lnTo>
                  <a:pt x="477286" y="70855"/>
                </a:lnTo>
                <a:lnTo>
                  <a:pt x="479399" y="84099"/>
                </a:lnTo>
                <a:lnTo>
                  <a:pt x="479399" y="95097"/>
                </a:lnTo>
                <a:lnTo>
                  <a:pt x="364223" y="95097"/>
                </a:lnTo>
                <a:lnTo>
                  <a:pt x="335293" y="100696"/>
                </a:lnTo>
                <a:lnTo>
                  <a:pt x="315902" y="116597"/>
                </a:lnTo>
                <a:lnTo>
                  <a:pt x="305023" y="141458"/>
                </a:lnTo>
                <a:lnTo>
                  <a:pt x="301625" y="173939"/>
                </a:lnTo>
                <a:lnTo>
                  <a:pt x="305023" y="208509"/>
                </a:lnTo>
                <a:lnTo>
                  <a:pt x="315902" y="233313"/>
                </a:lnTo>
                <a:lnTo>
                  <a:pt x="335293" y="248260"/>
                </a:lnTo>
                <a:lnTo>
                  <a:pt x="364223" y="253263"/>
                </a:lnTo>
                <a:lnTo>
                  <a:pt x="506158" y="253263"/>
                </a:lnTo>
                <a:lnTo>
                  <a:pt x="526723" y="250164"/>
                </a:lnTo>
                <a:lnTo>
                  <a:pt x="541691" y="241017"/>
                </a:lnTo>
                <a:lnTo>
                  <a:pt x="550837" y="226045"/>
                </a:lnTo>
                <a:lnTo>
                  <a:pt x="553935" y="205473"/>
                </a:lnTo>
                <a:lnTo>
                  <a:pt x="553935" y="201650"/>
                </a:lnTo>
                <a:lnTo>
                  <a:pt x="399110" y="201650"/>
                </a:lnTo>
                <a:lnTo>
                  <a:pt x="389224" y="199680"/>
                </a:lnTo>
                <a:lnTo>
                  <a:pt x="382384" y="194127"/>
                </a:lnTo>
                <a:lnTo>
                  <a:pt x="378411" y="185528"/>
                </a:lnTo>
                <a:lnTo>
                  <a:pt x="377126" y="174421"/>
                </a:lnTo>
                <a:lnTo>
                  <a:pt x="378620" y="162631"/>
                </a:lnTo>
                <a:lnTo>
                  <a:pt x="382982" y="153930"/>
                </a:lnTo>
                <a:lnTo>
                  <a:pt x="390033" y="148543"/>
                </a:lnTo>
                <a:lnTo>
                  <a:pt x="399592" y="146697"/>
                </a:lnTo>
                <a:lnTo>
                  <a:pt x="553935" y="146697"/>
                </a:lnTo>
                <a:lnTo>
                  <a:pt x="553935" y="80276"/>
                </a:lnTo>
                <a:lnTo>
                  <a:pt x="548746" y="47577"/>
                </a:lnTo>
                <a:lnTo>
                  <a:pt x="533568" y="22221"/>
                </a:lnTo>
                <a:lnTo>
                  <a:pt x="508983" y="5824"/>
                </a:lnTo>
                <a:lnTo>
                  <a:pt x="475576" y="0"/>
                </a:lnTo>
                <a:close/>
              </a:path>
              <a:path w="1627504" h="335279">
                <a:moveTo>
                  <a:pt x="553935" y="146697"/>
                </a:moveTo>
                <a:lnTo>
                  <a:pt x="479399" y="146697"/>
                </a:lnTo>
                <a:lnTo>
                  <a:pt x="479399" y="196875"/>
                </a:lnTo>
                <a:lnTo>
                  <a:pt x="474611" y="201650"/>
                </a:lnTo>
                <a:lnTo>
                  <a:pt x="553935" y="201650"/>
                </a:lnTo>
                <a:lnTo>
                  <a:pt x="553935" y="146697"/>
                </a:lnTo>
                <a:close/>
              </a:path>
              <a:path w="1627504" h="335279">
                <a:moveTo>
                  <a:pt x="635317" y="0"/>
                </a:moveTo>
                <a:lnTo>
                  <a:pt x="558850" y="0"/>
                </a:lnTo>
                <a:lnTo>
                  <a:pt x="675449" y="252793"/>
                </a:lnTo>
                <a:lnTo>
                  <a:pt x="636270" y="334975"/>
                </a:lnTo>
                <a:lnTo>
                  <a:pt x="711771" y="334975"/>
                </a:lnTo>
                <a:lnTo>
                  <a:pt x="782641" y="177761"/>
                </a:lnTo>
                <a:lnTo>
                  <a:pt x="710336" y="177761"/>
                </a:lnTo>
                <a:lnTo>
                  <a:pt x="635317" y="0"/>
                </a:lnTo>
                <a:close/>
              </a:path>
              <a:path w="1627504" h="335279">
                <a:moveTo>
                  <a:pt x="862774" y="0"/>
                </a:moveTo>
                <a:lnTo>
                  <a:pt x="787273" y="0"/>
                </a:lnTo>
                <a:lnTo>
                  <a:pt x="710336" y="177761"/>
                </a:lnTo>
                <a:lnTo>
                  <a:pt x="782641" y="177761"/>
                </a:lnTo>
                <a:lnTo>
                  <a:pt x="862774" y="0"/>
                </a:lnTo>
                <a:close/>
              </a:path>
              <a:path w="1627504" h="335279">
                <a:moveTo>
                  <a:pt x="943292" y="0"/>
                </a:moveTo>
                <a:lnTo>
                  <a:pt x="866825" y="0"/>
                </a:lnTo>
                <a:lnTo>
                  <a:pt x="983424" y="252793"/>
                </a:lnTo>
                <a:lnTo>
                  <a:pt x="944245" y="334975"/>
                </a:lnTo>
                <a:lnTo>
                  <a:pt x="1019746" y="334975"/>
                </a:lnTo>
                <a:lnTo>
                  <a:pt x="1090616" y="177761"/>
                </a:lnTo>
                <a:lnTo>
                  <a:pt x="1018311" y="177761"/>
                </a:lnTo>
                <a:lnTo>
                  <a:pt x="943292" y="0"/>
                </a:lnTo>
                <a:close/>
              </a:path>
              <a:path w="1627504" h="335279">
                <a:moveTo>
                  <a:pt x="1170749" y="0"/>
                </a:moveTo>
                <a:lnTo>
                  <a:pt x="1095248" y="0"/>
                </a:lnTo>
                <a:lnTo>
                  <a:pt x="1018311" y="177761"/>
                </a:lnTo>
                <a:lnTo>
                  <a:pt x="1090616" y="177761"/>
                </a:lnTo>
                <a:lnTo>
                  <a:pt x="1170749" y="0"/>
                </a:lnTo>
                <a:close/>
              </a:path>
              <a:path w="1627504" h="335279">
                <a:moveTo>
                  <a:pt x="1348651" y="0"/>
                </a:moveTo>
                <a:lnTo>
                  <a:pt x="1192390" y="0"/>
                </a:lnTo>
                <a:lnTo>
                  <a:pt x="1192390" y="53517"/>
                </a:lnTo>
                <a:lnTo>
                  <a:pt x="1320457" y="53517"/>
                </a:lnTo>
                <a:lnTo>
                  <a:pt x="1334128" y="55474"/>
                </a:lnTo>
                <a:lnTo>
                  <a:pt x="1344171" y="61283"/>
                </a:lnTo>
                <a:lnTo>
                  <a:pt x="1350360" y="70855"/>
                </a:lnTo>
                <a:lnTo>
                  <a:pt x="1352473" y="84099"/>
                </a:lnTo>
                <a:lnTo>
                  <a:pt x="1352473" y="95097"/>
                </a:lnTo>
                <a:lnTo>
                  <a:pt x="1237310" y="95097"/>
                </a:lnTo>
                <a:lnTo>
                  <a:pt x="1208375" y="100696"/>
                </a:lnTo>
                <a:lnTo>
                  <a:pt x="1188985" y="116597"/>
                </a:lnTo>
                <a:lnTo>
                  <a:pt x="1178108" y="141458"/>
                </a:lnTo>
                <a:lnTo>
                  <a:pt x="1174711" y="173939"/>
                </a:lnTo>
                <a:lnTo>
                  <a:pt x="1178108" y="208509"/>
                </a:lnTo>
                <a:lnTo>
                  <a:pt x="1188985" y="233313"/>
                </a:lnTo>
                <a:lnTo>
                  <a:pt x="1208375" y="248260"/>
                </a:lnTo>
                <a:lnTo>
                  <a:pt x="1237310" y="253263"/>
                </a:lnTo>
                <a:lnTo>
                  <a:pt x="1379232" y="253263"/>
                </a:lnTo>
                <a:lnTo>
                  <a:pt x="1399805" y="250164"/>
                </a:lnTo>
                <a:lnTo>
                  <a:pt x="1414776" y="241017"/>
                </a:lnTo>
                <a:lnTo>
                  <a:pt x="1423924" y="226045"/>
                </a:lnTo>
                <a:lnTo>
                  <a:pt x="1427022" y="205473"/>
                </a:lnTo>
                <a:lnTo>
                  <a:pt x="1427022" y="201650"/>
                </a:lnTo>
                <a:lnTo>
                  <a:pt x="1272184" y="201650"/>
                </a:lnTo>
                <a:lnTo>
                  <a:pt x="1262300" y="199680"/>
                </a:lnTo>
                <a:lnTo>
                  <a:pt x="1255464" y="194127"/>
                </a:lnTo>
                <a:lnTo>
                  <a:pt x="1251496" y="185528"/>
                </a:lnTo>
                <a:lnTo>
                  <a:pt x="1250213" y="174421"/>
                </a:lnTo>
                <a:lnTo>
                  <a:pt x="1251705" y="162631"/>
                </a:lnTo>
                <a:lnTo>
                  <a:pt x="1256063" y="153930"/>
                </a:lnTo>
                <a:lnTo>
                  <a:pt x="1263109" y="148543"/>
                </a:lnTo>
                <a:lnTo>
                  <a:pt x="1272667" y="146697"/>
                </a:lnTo>
                <a:lnTo>
                  <a:pt x="1427022" y="146697"/>
                </a:lnTo>
                <a:lnTo>
                  <a:pt x="1427022" y="80276"/>
                </a:lnTo>
                <a:lnTo>
                  <a:pt x="1421833" y="47577"/>
                </a:lnTo>
                <a:lnTo>
                  <a:pt x="1406653" y="22221"/>
                </a:lnTo>
                <a:lnTo>
                  <a:pt x="1382065" y="5824"/>
                </a:lnTo>
                <a:lnTo>
                  <a:pt x="1348651" y="0"/>
                </a:lnTo>
                <a:close/>
              </a:path>
              <a:path w="1627504" h="335279">
                <a:moveTo>
                  <a:pt x="1427022" y="146697"/>
                </a:moveTo>
                <a:lnTo>
                  <a:pt x="1352473" y="146697"/>
                </a:lnTo>
                <a:lnTo>
                  <a:pt x="1352473" y="196875"/>
                </a:lnTo>
                <a:lnTo>
                  <a:pt x="1347685" y="201650"/>
                </a:lnTo>
                <a:lnTo>
                  <a:pt x="1427022" y="201650"/>
                </a:lnTo>
                <a:lnTo>
                  <a:pt x="1427022" y="146697"/>
                </a:lnTo>
                <a:close/>
              </a:path>
              <a:path w="1627504" h="335279">
                <a:moveTo>
                  <a:pt x="1627047" y="0"/>
                </a:moveTo>
                <a:lnTo>
                  <a:pt x="1576870" y="0"/>
                </a:lnTo>
                <a:lnTo>
                  <a:pt x="1527723" y="5197"/>
                </a:lnTo>
                <a:lnTo>
                  <a:pt x="1492284" y="22221"/>
                </a:lnTo>
                <a:lnTo>
                  <a:pt x="1470824" y="53224"/>
                </a:lnTo>
                <a:lnTo>
                  <a:pt x="1463611" y="100355"/>
                </a:lnTo>
                <a:lnTo>
                  <a:pt x="1463611" y="253263"/>
                </a:lnTo>
                <a:lnTo>
                  <a:pt x="1538160" y="253263"/>
                </a:lnTo>
                <a:lnTo>
                  <a:pt x="1538160" y="122326"/>
                </a:lnTo>
                <a:lnTo>
                  <a:pt x="1541236" y="93255"/>
                </a:lnTo>
                <a:lnTo>
                  <a:pt x="1551301" y="72156"/>
                </a:lnTo>
                <a:lnTo>
                  <a:pt x="1569610" y="59298"/>
                </a:lnTo>
                <a:lnTo>
                  <a:pt x="1597418" y="54952"/>
                </a:lnTo>
                <a:lnTo>
                  <a:pt x="1627047" y="54952"/>
                </a:lnTo>
                <a:lnTo>
                  <a:pt x="16270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 txBox="1"/>
          <p:nvPr/>
        </p:nvSpPr>
        <p:spPr>
          <a:xfrm>
            <a:off x="814201" y="677160"/>
            <a:ext cx="5700029" cy="72201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5504"/>
              </a:lnSpc>
              <a:spcBef>
                <a:spcPts val="91"/>
              </a:spcBef>
            </a:pPr>
            <a:r>
              <a:rPr lang="en-US" sz="4715" b="1" spc="-45" dirty="0">
                <a:solidFill>
                  <a:srgbClr val="00455F"/>
                </a:solidFill>
                <a:latin typeface="AlvarEssentialAlt-Black"/>
                <a:cs typeface="AlvarEssentialAlt-Black"/>
              </a:rPr>
              <a:t>Thank You</a:t>
            </a:r>
            <a:endParaRPr lang="en-US" sz="4715" dirty="0">
              <a:latin typeface="AlvarEssentialAlt-Black"/>
              <a:cs typeface="AlvarEssentialAlt-Black"/>
            </a:endParaRPr>
          </a:p>
        </p:txBody>
      </p:sp>
    </p:spTree>
    <p:extLst>
      <p:ext uri="{BB962C8B-B14F-4D97-AF65-F5344CB8AC3E}">
        <p14:creationId xmlns:p14="http://schemas.microsoft.com/office/powerpoint/2010/main" val="163029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534AB8E-E355-6056-41D3-83B37EDCDE2A}"/>
              </a:ext>
            </a:extLst>
          </p:cNvPr>
          <p:cNvSpPr txBox="1">
            <a:spLocks/>
          </p:cNvSpPr>
          <p:nvPr/>
        </p:nvSpPr>
        <p:spPr>
          <a:xfrm>
            <a:off x="2269498" y="2461157"/>
            <a:ext cx="8180827" cy="1454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The Project</a:t>
            </a:r>
            <a:endParaRPr lang="en-US" sz="66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1D7E8A6-82C2-7FDC-1DB9-5D77C6EC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475" y="356745"/>
            <a:ext cx="2149775" cy="575154"/>
          </a:xfrm>
        </p:spPr>
        <p:txBody>
          <a:bodyPr>
            <a:noAutofit/>
          </a:bodyPr>
          <a:lstStyle/>
          <a:p>
            <a:r>
              <a:rPr lang="en-US" sz="3200" b="1" i="0" u="none" strike="noStrike" baseline="0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The Project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124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16536 -0.3835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68" y="-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</a:t>
            </a:fld>
            <a:endParaRPr lang="en-US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FBAFA4B-C765-2EEC-3FA1-4E07A72E097D}"/>
              </a:ext>
            </a:extLst>
          </p:cNvPr>
          <p:cNvSpPr txBox="1">
            <a:spLocks/>
          </p:cNvSpPr>
          <p:nvPr/>
        </p:nvSpPr>
        <p:spPr>
          <a:xfrm>
            <a:off x="3279475" y="356745"/>
            <a:ext cx="2149775" cy="575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The Project</a:t>
            </a:r>
            <a:endParaRPr lang="en-US" sz="3200" dirty="0"/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0C255C72-7231-020E-E085-86DDCAF5C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8412" y="1156113"/>
            <a:ext cx="4575175" cy="519501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5080">
              <a:lnSpc>
                <a:spcPct val="74400"/>
              </a:lnSpc>
              <a:spcBef>
                <a:spcPts val="960"/>
              </a:spcBef>
            </a:pPr>
            <a:r>
              <a:rPr lang="en-US" sz="32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What are we debugging?</a:t>
            </a:r>
            <a:endParaRPr sz="3200" b="1" dirty="0">
              <a:solidFill>
                <a:srgbClr val="647883"/>
              </a:solidFill>
              <a:latin typeface="AlvarEssentialAlt-Black" panose="00000A00000000000000" pitchFamily="50" charset="0"/>
            </a:endParaRPr>
          </a:p>
        </p:txBody>
      </p:sp>
      <p:sp>
        <p:nvSpPr>
          <p:cNvPr id="33" name="object 6">
            <a:extLst>
              <a:ext uri="{FF2B5EF4-FFF2-40B4-BE49-F238E27FC236}">
                <a16:creationId xmlns:a16="http://schemas.microsoft.com/office/drawing/2014/main" id="{8EA9D2FF-B585-0CD7-5220-CE7A8D360AB7}"/>
              </a:ext>
            </a:extLst>
          </p:cNvPr>
          <p:cNvSpPr txBox="1"/>
          <p:nvPr/>
        </p:nvSpPr>
        <p:spPr>
          <a:xfrm>
            <a:off x="610724" y="2609763"/>
            <a:ext cx="10604500" cy="3731791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10185" indent="-180340">
              <a:lnSpc>
                <a:spcPct val="10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b="1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 What is the Sequencer?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 A controller in the chip whose purpose is to control a basic flow of measurement:                         scanning over bands, transmitting, turning on/off modules at specific times, etc. </a:t>
            </a: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 Its purpose is to release the external CPU from real-time operations and release the real-time requirements from the external CPU. </a:t>
            </a:r>
            <a:b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</a:br>
            <a:r>
              <a:rPr lang="en-US" sz="2000" spc="-10" dirty="0">
                <a:solidFill>
                  <a:srgbClr val="00B0F0"/>
                </a:solidFill>
                <a:latin typeface="AlvarEssentialAlt-Light"/>
                <a:cs typeface="AlvarEssentialAlt-Light"/>
              </a:rPr>
              <a:t>(e.g., 4 minutes vs 100 ms)</a:t>
            </a:r>
            <a:endParaRPr lang="en-US" sz="2000" spc="-10" dirty="0">
              <a:solidFill>
                <a:srgbClr val="647883"/>
              </a:solidFill>
              <a:latin typeface="AlvarEssentialAlt-Light"/>
              <a:cs typeface="AlvarEssentialAlt-Light"/>
            </a:endParaRPr>
          </a:p>
          <a:p>
            <a:pPr marL="667385" lvl="1" indent="-180340"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 9 instructions, ALU, Peripherals (Condition, Counters).</a:t>
            </a:r>
            <a:b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</a:b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Data Width (word): 2 bytes.</a:t>
            </a:r>
            <a:b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</a:b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Program Memory Size – 32K instructions (128 KB)</a:t>
            </a:r>
            <a:b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</a:br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Parameters Memory Size – 16K parameters (32 KB)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98F9A-76DD-85F4-9E5D-DADDD15AB032}"/>
              </a:ext>
            </a:extLst>
          </p:cNvPr>
          <p:cNvSpPr txBox="1"/>
          <p:nvPr/>
        </p:nvSpPr>
        <p:spPr>
          <a:xfrm>
            <a:off x="7414849" y="1925842"/>
            <a:ext cx="21336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-15" dirty="0">
                <a:solidFill>
                  <a:srgbClr val="00AEEF"/>
                </a:solidFill>
              </a:rPr>
              <a:t>Sequencer Code</a:t>
            </a:r>
          </a:p>
          <a:p>
            <a:pPr algn="ctr"/>
            <a:r>
              <a:rPr lang="en-US" sz="1400" spc="-15" dirty="0">
                <a:solidFill>
                  <a:srgbClr val="00AEEF"/>
                </a:solidFill>
              </a:rPr>
              <a:t>( 0101101… )</a:t>
            </a:r>
            <a:endParaRPr lang="en-IL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6F8A22-DC61-B1E1-4A38-08CB8C4DC87A}"/>
              </a:ext>
            </a:extLst>
          </p:cNvPr>
          <p:cNvSpPr txBox="1"/>
          <p:nvPr/>
        </p:nvSpPr>
        <p:spPr>
          <a:xfrm>
            <a:off x="2549525" y="1946182"/>
            <a:ext cx="259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-15" dirty="0">
                <a:solidFill>
                  <a:srgbClr val="00AEEF"/>
                </a:solidFill>
              </a:rPr>
              <a:t>Recording Program</a:t>
            </a:r>
          </a:p>
          <a:p>
            <a:pPr algn="ctr"/>
            <a:r>
              <a:rPr lang="en-US" sz="2000" spc="-15" dirty="0">
                <a:solidFill>
                  <a:srgbClr val="00AEEF"/>
                </a:solidFill>
              </a:rPr>
              <a:t>(DB + XML)  </a:t>
            </a:r>
            <a:endParaRPr lang="en-IL" sz="20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3C42AC-2CF1-1961-A72E-2DC4BDA10566}"/>
              </a:ext>
            </a:extLst>
          </p:cNvPr>
          <p:cNvCxnSpPr>
            <a:cxnSpLocks/>
          </p:cNvCxnSpPr>
          <p:nvPr/>
        </p:nvCxnSpPr>
        <p:spPr>
          <a:xfrm>
            <a:off x="5056550" y="2162628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083B391-FD2C-2F5E-BA1D-7E717F7F38EF}"/>
              </a:ext>
            </a:extLst>
          </p:cNvPr>
          <p:cNvSpPr txBox="1"/>
          <p:nvPr/>
        </p:nvSpPr>
        <p:spPr>
          <a:xfrm>
            <a:off x="5564550" y="1908201"/>
            <a:ext cx="160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5" dirty="0">
                <a:solidFill>
                  <a:srgbClr val="00AEEF"/>
                </a:solidFill>
              </a:rPr>
              <a:t>Compiled to…</a:t>
            </a:r>
            <a:endParaRPr lang="en-IL" sz="1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744A8A-9580-4E67-8BAA-2B5D69F3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360" y="4475658"/>
            <a:ext cx="1352739" cy="1057423"/>
          </a:xfrm>
          <a:prstGeom prst="rect">
            <a:avLst/>
          </a:prstGeom>
        </p:spPr>
      </p:pic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01B1E4A7-DDD7-C29E-61A3-F6547F6ACB65}"/>
              </a:ext>
            </a:extLst>
          </p:cNvPr>
          <p:cNvSpPr/>
          <p:nvPr/>
        </p:nvSpPr>
        <p:spPr>
          <a:xfrm>
            <a:off x="9258925" y="4013611"/>
            <a:ext cx="2066979" cy="1981516"/>
          </a:xfrm>
          <a:prstGeom prst="mathMultiply">
            <a:avLst>
              <a:gd name="adj1" fmla="val 10196"/>
            </a:avLst>
          </a:prstGeom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76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</a:t>
            </a:fld>
            <a:endParaRPr lang="en-US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FBAFA4B-C765-2EEC-3FA1-4E07A72E097D}"/>
              </a:ext>
            </a:extLst>
          </p:cNvPr>
          <p:cNvSpPr txBox="1">
            <a:spLocks/>
          </p:cNvSpPr>
          <p:nvPr/>
        </p:nvSpPr>
        <p:spPr>
          <a:xfrm>
            <a:off x="3279475" y="356745"/>
            <a:ext cx="2149775" cy="575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The Project</a:t>
            </a:r>
            <a:endParaRPr lang="en-US" sz="3200" dirty="0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A6DEC6F1-FEDE-D312-8773-D3A074A84FDE}"/>
              </a:ext>
            </a:extLst>
          </p:cNvPr>
          <p:cNvSpPr txBox="1">
            <a:spLocks noGrp="1"/>
          </p:cNvSpPr>
          <p:nvPr/>
        </p:nvSpPr>
        <p:spPr>
          <a:xfrm>
            <a:off x="2705100" y="1164083"/>
            <a:ext cx="6781800" cy="12643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>
            <a:lvl1pPr eaLnBrk="1" hangingPunct="1">
              <a:defRPr sz="2800" b="1" i="0">
                <a:solidFill>
                  <a:schemeClr val="bg1"/>
                </a:solidFill>
                <a:latin typeface="AlvarEssentialAlt-Black"/>
                <a:ea typeface="+mj-ea"/>
                <a:cs typeface="AlvarEssentialAlt-Black"/>
              </a:defRPr>
            </a:lvl1pPr>
          </a:lstStyle>
          <a:p>
            <a:pPr marL="12700" marR="5080" algn="ctr">
              <a:lnSpc>
                <a:spcPct val="74400"/>
              </a:lnSpc>
              <a:spcBef>
                <a:spcPts val="960"/>
              </a:spcBef>
            </a:pPr>
            <a:r>
              <a:rPr lang="en-US" sz="4800" spc="-10" dirty="0">
                <a:solidFill>
                  <a:srgbClr val="647883"/>
                </a:solidFill>
              </a:rPr>
              <a:t>Main issues to remember:</a:t>
            </a:r>
            <a:br>
              <a:rPr lang="en-US" sz="4800" spc="-10" dirty="0">
                <a:solidFill>
                  <a:srgbClr val="647883"/>
                </a:solidFill>
              </a:rPr>
            </a:br>
            <a:endParaRPr sz="4800" spc="-10" dirty="0">
              <a:solidFill>
                <a:srgbClr val="00AEEF"/>
              </a:solidFill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F464ED80-C18A-4F49-A6CF-A6774CC9320A}"/>
              </a:ext>
            </a:extLst>
          </p:cNvPr>
          <p:cNvSpPr txBox="1"/>
          <p:nvPr/>
        </p:nvSpPr>
        <p:spPr>
          <a:xfrm>
            <a:off x="930820" y="2783543"/>
            <a:ext cx="6715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pc="-10" dirty="0">
                <a:solidFill>
                  <a:srgbClr val="647883"/>
                </a:solidFill>
              </a:rPr>
              <a:t>A question to think about …</a:t>
            </a: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E7D50AB7-9BD4-46ED-ADA4-70EF4F6508A9}"/>
              </a:ext>
            </a:extLst>
          </p:cNvPr>
          <p:cNvSpPr txBox="1"/>
          <p:nvPr/>
        </p:nvSpPr>
        <p:spPr>
          <a:xfrm>
            <a:off x="930820" y="3610466"/>
            <a:ext cx="870830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spc="-10" dirty="0">
                <a:solidFill>
                  <a:srgbClr val="647883"/>
                </a:solidFill>
              </a:rPr>
              <a:t>Assuming we can generate a “breakpoint” code (some kind of a conditional wait)</a:t>
            </a:r>
          </a:p>
          <a:p>
            <a:pPr>
              <a:lnSpc>
                <a:spcPct val="150000"/>
              </a:lnSpc>
            </a:pPr>
            <a:r>
              <a:rPr lang="en-US" sz="2000" spc="-10" dirty="0">
                <a:solidFill>
                  <a:srgbClr val="647883"/>
                </a:solidFill>
              </a:rPr>
              <a:t>How can we insert </a:t>
            </a:r>
            <a:r>
              <a:rPr lang="en-US" sz="2000" spc="-15" dirty="0">
                <a:solidFill>
                  <a:srgbClr val="00AEEF"/>
                </a:solidFill>
              </a:rPr>
              <a:t>real-time</a:t>
            </a:r>
            <a:r>
              <a:rPr lang="en-US" sz="2000" spc="-10" dirty="0">
                <a:solidFill>
                  <a:srgbClr val="647883"/>
                </a:solidFill>
              </a:rPr>
              <a:t> breakpoints into a compiled code?</a:t>
            </a:r>
            <a:endParaRPr lang="en-IL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99468B-7FF3-4402-B0BC-2514493DB48A}"/>
              </a:ext>
            </a:extLst>
          </p:cNvPr>
          <p:cNvSpPr txBox="1"/>
          <p:nvPr/>
        </p:nvSpPr>
        <p:spPr>
          <a:xfrm>
            <a:off x="930820" y="5150661"/>
            <a:ext cx="671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-10" dirty="0">
                <a:solidFill>
                  <a:srgbClr val="647883"/>
                </a:solidFill>
              </a:rPr>
              <a:t>Don’t worry, we will answer it soon </a:t>
            </a:r>
            <a:r>
              <a:rPr lang="en-US" spc="-10" dirty="0">
                <a:solidFill>
                  <a:srgbClr val="647883"/>
                </a:solidFill>
                <a:sym typeface="Wingdings" panose="05000000000000000000" pitchFamily="2" charset="2"/>
              </a:rPr>
              <a:t></a:t>
            </a:r>
            <a:endParaRPr lang="en-US" sz="1800" spc="-10" dirty="0">
              <a:solidFill>
                <a:srgbClr val="64788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AF8190-3130-567D-D1AD-F969E8D7A270}"/>
              </a:ext>
            </a:extLst>
          </p:cNvPr>
          <p:cNvSpPr txBox="1"/>
          <p:nvPr/>
        </p:nvSpPr>
        <p:spPr>
          <a:xfrm>
            <a:off x="7414849" y="1925842"/>
            <a:ext cx="21336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-15" dirty="0">
                <a:solidFill>
                  <a:srgbClr val="00AEEF"/>
                </a:solidFill>
              </a:rPr>
              <a:t>Sequencer Code</a:t>
            </a:r>
          </a:p>
          <a:p>
            <a:pPr algn="ctr"/>
            <a:r>
              <a:rPr lang="en-US" sz="1400" spc="-15" dirty="0">
                <a:solidFill>
                  <a:srgbClr val="00AEEF"/>
                </a:solidFill>
              </a:rPr>
              <a:t>( 0101101… )</a:t>
            </a:r>
            <a:endParaRPr lang="en-IL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EE262-13AC-A914-D99C-17CE17F7E202}"/>
              </a:ext>
            </a:extLst>
          </p:cNvPr>
          <p:cNvSpPr txBox="1"/>
          <p:nvPr/>
        </p:nvSpPr>
        <p:spPr>
          <a:xfrm>
            <a:off x="2549525" y="1946182"/>
            <a:ext cx="259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-15" dirty="0">
                <a:solidFill>
                  <a:srgbClr val="00AEEF"/>
                </a:solidFill>
              </a:rPr>
              <a:t>Recording Program</a:t>
            </a:r>
          </a:p>
          <a:p>
            <a:pPr algn="ctr"/>
            <a:r>
              <a:rPr lang="en-US" sz="2000" spc="-15" dirty="0">
                <a:solidFill>
                  <a:srgbClr val="00AEEF"/>
                </a:solidFill>
              </a:rPr>
              <a:t>(DB + XML)  </a:t>
            </a:r>
            <a:endParaRPr lang="en-IL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DB9560-F095-1662-541A-6F95737FA788}"/>
              </a:ext>
            </a:extLst>
          </p:cNvPr>
          <p:cNvCxnSpPr>
            <a:cxnSpLocks/>
          </p:cNvCxnSpPr>
          <p:nvPr/>
        </p:nvCxnSpPr>
        <p:spPr>
          <a:xfrm>
            <a:off x="5056550" y="2162628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1B59BD-7AD8-0ECA-3F86-791AA9352980}"/>
              </a:ext>
            </a:extLst>
          </p:cNvPr>
          <p:cNvSpPr txBox="1"/>
          <p:nvPr/>
        </p:nvSpPr>
        <p:spPr>
          <a:xfrm>
            <a:off x="5564550" y="1908201"/>
            <a:ext cx="160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5" dirty="0">
                <a:solidFill>
                  <a:srgbClr val="00AEEF"/>
                </a:solidFill>
              </a:rPr>
              <a:t>Compiled to…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7668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5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534AB8E-E355-6056-41D3-83B37EDCDE2A}"/>
              </a:ext>
            </a:extLst>
          </p:cNvPr>
          <p:cNvSpPr txBox="1">
            <a:spLocks/>
          </p:cNvSpPr>
          <p:nvPr/>
        </p:nvSpPr>
        <p:spPr>
          <a:xfrm>
            <a:off x="2269498" y="2461157"/>
            <a:ext cx="8180827" cy="1454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System Requirements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43516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160875" cy="575154"/>
          </a:xfrm>
        </p:spPr>
        <p:txBody>
          <a:bodyPr>
            <a:noAutofit/>
          </a:bodyPr>
          <a:lstStyle/>
          <a:p>
            <a:r>
              <a:rPr lang="en-US" sz="3200" b="1" i="0" u="none" strike="noStrike" baseline="0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A Debugger Software Architecture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6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B4DEC3E-FB33-5438-92F3-5B4FAB58BCF1}"/>
              </a:ext>
            </a:extLst>
          </p:cNvPr>
          <p:cNvSpPr/>
          <p:nvPr/>
        </p:nvSpPr>
        <p:spPr>
          <a:xfrm>
            <a:off x="2004653" y="2102726"/>
            <a:ext cx="2286000" cy="1219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</a:t>
            </a:r>
          </a:p>
          <a:p>
            <a:pPr algn="ctr"/>
            <a:r>
              <a:rPr lang="en-US" dirty="0"/>
              <a:t>(Front)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091633-FD49-2E31-9487-F243228CBF9F}"/>
              </a:ext>
            </a:extLst>
          </p:cNvPr>
          <p:cNvSpPr/>
          <p:nvPr/>
        </p:nvSpPr>
        <p:spPr>
          <a:xfrm>
            <a:off x="7885983" y="2115715"/>
            <a:ext cx="2286000" cy="1219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Debugger</a:t>
            </a:r>
          </a:p>
          <a:p>
            <a:pPr algn="ctr"/>
            <a:r>
              <a:rPr lang="en-US" dirty="0"/>
              <a:t>(Back)</a:t>
            </a:r>
            <a:endParaRPr lang="en-I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8D9592-AA78-B0CE-929C-7C824160C6EE}"/>
              </a:ext>
            </a:extLst>
          </p:cNvPr>
          <p:cNvSpPr/>
          <p:nvPr/>
        </p:nvSpPr>
        <p:spPr>
          <a:xfrm>
            <a:off x="4962525" y="2115715"/>
            <a:ext cx="2286000" cy="1219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Adapter</a:t>
            </a:r>
            <a:endParaRPr lang="en-IL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F6E482-3CD5-44A6-1908-57E1DDD9C0C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4290653" y="2712326"/>
            <a:ext cx="671872" cy="129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8BD6EC-5851-DCDD-1CB7-622041C4E7E0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>
            <a:off x="7248525" y="2725315"/>
            <a:ext cx="637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6238D977-4E6F-DC6E-2858-744C39DBE1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53" y="3501914"/>
            <a:ext cx="1269712" cy="1269712"/>
          </a:xfrm>
          <a:prstGeom prst="rect">
            <a:avLst/>
          </a:prstGeom>
        </p:spPr>
      </p:pic>
      <p:pic>
        <p:nvPicPr>
          <p:cNvPr id="25" name="Picture 24" descr="A picture containing shape&#10;&#10;Description automatically generated">
            <a:extLst>
              <a:ext uri="{FF2B5EF4-FFF2-40B4-BE49-F238E27FC236}">
                <a16:creationId xmlns:a16="http://schemas.microsoft.com/office/drawing/2014/main" id="{3B968FE7-51BA-D5AC-0ED0-FE290D4274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5834">
            <a:off x="5410076" y="3395135"/>
            <a:ext cx="1356483" cy="135648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A318A775-3D23-3276-3E1F-E83E4A039D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870" y="3476226"/>
            <a:ext cx="1419900" cy="13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8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160875" cy="575154"/>
          </a:xfrm>
        </p:spPr>
        <p:txBody>
          <a:bodyPr>
            <a:noAutofit/>
          </a:bodyPr>
          <a:lstStyle/>
          <a:p>
            <a:r>
              <a:rPr lang="en-US" sz="3200" b="1" i="0" u="none" strike="noStrike" baseline="0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A Debugger Software Architecture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7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B4DEC3E-FB33-5438-92F3-5B4FAB58BCF1}"/>
              </a:ext>
            </a:extLst>
          </p:cNvPr>
          <p:cNvSpPr/>
          <p:nvPr/>
        </p:nvSpPr>
        <p:spPr>
          <a:xfrm>
            <a:off x="2004653" y="2102726"/>
            <a:ext cx="2286000" cy="1219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</a:t>
            </a:r>
          </a:p>
          <a:p>
            <a:pPr algn="ctr"/>
            <a:r>
              <a:rPr lang="en-US" dirty="0"/>
              <a:t>(Front)</a:t>
            </a:r>
            <a:endParaRPr lang="en-IL" dirty="0"/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6238D977-4E6F-DC6E-2858-744C39DBE1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53" y="3501914"/>
            <a:ext cx="1269712" cy="1269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0B60C3-B2D5-3135-C30A-6E41D4BBB139}"/>
              </a:ext>
            </a:extLst>
          </p:cNvPr>
          <p:cNvSpPr txBox="1"/>
          <p:nvPr/>
        </p:nvSpPr>
        <p:spPr>
          <a:xfrm>
            <a:off x="8067244" y="2159075"/>
            <a:ext cx="1836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VS Code for </a:t>
            </a:r>
            <a:endParaRPr lang="en-IL" sz="20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2BF9E4F-DE3A-93A7-8736-3601D35CA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60" y="1429128"/>
            <a:ext cx="1549025" cy="1860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B6C9C-45CA-4508-E494-97B25A9CEA76}"/>
              </a:ext>
            </a:extLst>
          </p:cNvPr>
          <p:cNvSpPr txBox="1"/>
          <p:nvPr/>
        </p:nvSpPr>
        <p:spPr>
          <a:xfrm>
            <a:off x="1299892" y="3786360"/>
            <a:ext cx="101200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“ VS Code allows you to easily integrate existing debuggers into VS Code, while having a common user interface with all of them ”</a:t>
            </a:r>
          </a:p>
          <a:p>
            <a:pPr algn="ctr"/>
            <a:endParaRPr lang="en-US" spc="-10" dirty="0">
              <a:solidFill>
                <a:srgbClr val="647883"/>
              </a:solidFill>
              <a:latin typeface="AlvarEssentialAlt-Light"/>
              <a:cs typeface="AlvarEssentialAlt-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FA5C0-E908-B77A-90A0-447038D3023F}"/>
              </a:ext>
            </a:extLst>
          </p:cNvPr>
          <p:cNvSpPr txBox="1"/>
          <p:nvPr/>
        </p:nvSpPr>
        <p:spPr>
          <a:xfrm>
            <a:off x="1034415" y="4805505"/>
            <a:ext cx="10123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which means you can enjoy VS Code as our debugger GUI just by implementing the debug adapter which will connect the debugger to VS Code.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7CCEA-4627-AEC0-82AA-D79D8ABA0926}"/>
              </a:ext>
            </a:extLst>
          </p:cNvPr>
          <p:cNvSpPr txBox="1"/>
          <p:nvPr/>
        </p:nvSpPr>
        <p:spPr>
          <a:xfrm>
            <a:off x="2738120" y="5802566"/>
            <a:ext cx="6715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-15" dirty="0">
                <a:solidFill>
                  <a:srgbClr val="00AEEF"/>
                </a:solidFill>
              </a:rPr>
              <a:t>If you think about it, all the debuggers are the same… </a:t>
            </a:r>
            <a:endParaRPr lang="en-IL" sz="2000" dirty="0"/>
          </a:p>
        </p:txBody>
      </p:sp>
      <p:pic>
        <p:nvPicPr>
          <p:cNvPr id="27" name="Picture 20">
            <a:extLst>
              <a:ext uri="{FF2B5EF4-FFF2-40B4-BE49-F238E27FC236}">
                <a16:creationId xmlns:a16="http://schemas.microsoft.com/office/drawing/2014/main" id="{1AA97336-92B1-21E4-3801-B68B7C70C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95" y="1607397"/>
            <a:ext cx="4139122" cy="145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83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0.2418 -0.1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8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0.23971 -0.16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8 -0.17778 L -4.79167E-6 3.33333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4" y="86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71 -0.16111 L -4.79167E-6 -3.7037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4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" grpId="0"/>
      <p:bldP spid="2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160875" cy="575154"/>
          </a:xfrm>
        </p:spPr>
        <p:txBody>
          <a:bodyPr>
            <a:noAutofit/>
          </a:bodyPr>
          <a:lstStyle/>
          <a:p>
            <a:r>
              <a:rPr lang="en-US" sz="3200" b="1" i="0" u="none" strike="noStrike" baseline="0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A Debugger Software Architecture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8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B4DEC3E-FB33-5438-92F3-5B4FAB58BCF1}"/>
              </a:ext>
            </a:extLst>
          </p:cNvPr>
          <p:cNvSpPr/>
          <p:nvPr/>
        </p:nvSpPr>
        <p:spPr>
          <a:xfrm>
            <a:off x="2004653" y="2102726"/>
            <a:ext cx="2286000" cy="1219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</a:t>
            </a:r>
          </a:p>
          <a:p>
            <a:pPr algn="ctr"/>
            <a:r>
              <a:rPr lang="en-US" dirty="0"/>
              <a:t>(Front)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091633-FD49-2E31-9487-F243228CBF9F}"/>
              </a:ext>
            </a:extLst>
          </p:cNvPr>
          <p:cNvSpPr/>
          <p:nvPr/>
        </p:nvSpPr>
        <p:spPr>
          <a:xfrm>
            <a:off x="7885983" y="2115715"/>
            <a:ext cx="2286000" cy="1219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Debugger</a:t>
            </a:r>
          </a:p>
          <a:p>
            <a:pPr algn="ctr"/>
            <a:r>
              <a:rPr lang="en-US" dirty="0"/>
              <a:t>(Back)</a:t>
            </a:r>
            <a:endParaRPr lang="en-I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8D9592-AA78-B0CE-929C-7C824160C6EE}"/>
              </a:ext>
            </a:extLst>
          </p:cNvPr>
          <p:cNvSpPr/>
          <p:nvPr/>
        </p:nvSpPr>
        <p:spPr>
          <a:xfrm>
            <a:off x="4962525" y="2115715"/>
            <a:ext cx="2286000" cy="1219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Adapter</a:t>
            </a:r>
            <a:endParaRPr lang="en-IL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F6E482-3CD5-44A6-1908-57E1DDD9C0C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4290653" y="2712326"/>
            <a:ext cx="671872" cy="129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8BD6EC-5851-DCDD-1CB7-622041C4E7E0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>
            <a:off x="7248525" y="2725315"/>
            <a:ext cx="637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6238D977-4E6F-DC6E-2858-744C39DBE1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53" y="3501914"/>
            <a:ext cx="1269712" cy="1269712"/>
          </a:xfrm>
          <a:prstGeom prst="rect">
            <a:avLst/>
          </a:prstGeom>
        </p:spPr>
      </p:pic>
      <p:pic>
        <p:nvPicPr>
          <p:cNvPr id="25" name="Picture 24" descr="A picture containing shape&#10;&#10;Description automatically generated">
            <a:extLst>
              <a:ext uri="{FF2B5EF4-FFF2-40B4-BE49-F238E27FC236}">
                <a16:creationId xmlns:a16="http://schemas.microsoft.com/office/drawing/2014/main" id="{3B968FE7-51BA-D5AC-0ED0-FE290D4274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5834">
            <a:off x="5410076" y="3395135"/>
            <a:ext cx="1356483" cy="135648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A318A775-3D23-3276-3E1F-E83E4A039D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870" y="3476226"/>
            <a:ext cx="1419900" cy="13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160875" cy="575154"/>
          </a:xfrm>
        </p:spPr>
        <p:txBody>
          <a:bodyPr>
            <a:noAutofit/>
          </a:bodyPr>
          <a:lstStyle/>
          <a:p>
            <a:r>
              <a:rPr lang="en-US" sz="3200" b="1" i="0" u="none" strike="noStrike" baseline="0" dirty="0">
                <a:solidFill>
                  <a:srgbClr val="647883"/>
                </a:solidFill>
                <a:latin typeface="AlvarEssentialAlt-Black" panose="00000A00000000000000" pitchFamily="50" charset="0"/>
              </a:rPr>
              <a:t>A Debugger Software Architecture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0" y="265164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26244" y="5683252"/>
            <a:ext cx="2743200" cy="365125"/>
          </a:xfrm>
        </p:spPr>
        <p:txBody>
          <a:bodyPr/>
          <a:lstStyle/>
          <a:p>
            <a:fld id="{EF352739-273F-4728-8B1A-480EEBF683A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9</a:t>
            </a:fld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5F62320-C4E4-B156-4537-2F2C2A3A4E11}"/>
              </a:ext>
            </a:extLst>
          </p:cNvPr>
          <p:cNvSpPr/>
          <p:nvPr/>
        </p:nvSpPr>
        <p:spPr>
          <a:xfrm>
            <a:off x="10120040" y="416305"/>
            <a:ext cx="373380" cy="436245"/>
          </a:xfrm>
          <a:custGeom>
            <a:avLst/>
            <a:gdLst/>
            <a:ahLst/>
            <a:cxnLst/>
            <a:rect l="l" t="t" r="r" b="b"/>
            <a:pathLst>
              <a:path w="373379" h="436245">
                <a:moveTo>
                  <a:pt x="373278" y="0"/>
                </a:moveTo>
                <a:lnTo>
                  <a:pt x="231406" y="82816"/>
                </a:lnTo>
                <a:lnTo>
                  <a:pt x="249253" y="114267"/>
                </a:lnTo>
                <a:lnTo>
                  <a:pt x="262180" y="147577"/>
                </a:lnTo>
                <a:lnTo>
                  <a:pt x="270041" y="182282"/>
                </a:lnTo>
                <a:lnTo>
                  <a:pt x="272694" y="217919"/>
                </a:lnTo>
                <a:lnTo>
                  <a:pt x="270041" y="253561"/>
                </a:lnTo>
                <a:lnTo>
                  <a:pt x="262180" y="288266"/>
                </a:lnTo>
                <a:lnTo>
                  <a:pt x="249253" y="321573"/>
                </a:lnTo>
                <a:lnTo>
                  <a:pt x="231406" y="353021"/>
                </a:lnTo>
                <a:lnTo>
                  <a:pt x="373278" y="435838"/>
                </a:lnTo>
                <a:lnTo>
                  <a:pt x="373278" y="0"/>
                </a:lnTo>
                <a:close/>
              </a:path>
              <a:path w="373379" h="436245">
                <a:moveTo>
                  <a:pt x="199059" y="101726"/>
                </a:moveTo>
                <a:lnTo>
                  <a:pt x="0" y="217919"/>
                </a:lnTo>
                <a:lnTo>
                  <a:pt x="199059" y="334111"/>
                </a:lnTo>
                <a:lnTo>
                  <a:pt x="208008" y="305576"/>
                </a:lnTo>
                <a:lnTo>
                  <a:pt x="214420" y="276634"/>
                </a:lnTo>
                <a:lnTo>
                  <a:pt x="218280" y="247382"/>
                </a:lnTo>
                <a:lnTo>
                  <a:pt x="219570" y="217919"/>
                </a:lnTo>
                <a:lnTo>
                  <a:pt x="218280" y="188461"/>
                </a:lnTo>
                <a:lnTo>
                  <a:pt x="214420" y="159208"/>
                </a:lnTo>
                <a:lnTo>
                  <a:pt x="208008" y="130263"/>
                </a:lnTo>
                <a:lnTo>
                  <a:pt x="199059" y="10172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DB594CF-6954-8AEA-4C47-3A27F6CAA882}"/>
              </a:ext>
            </a:extLst>
          </p:cNvPr>
          <p:cNvSpPr/>
          <p:nvPr/>
        </p:nvSpPr>
        <p:spPr>
          <a:xfrm>
            <a:off x="10611339" y="557212"/>
            <a:ext cx="1207770" cy="247650"/>
          </a:xfrm>
          <a:custGeom>
            <a:avLst/>
            <a:gdLst/>
            <a:ahLst/>
            <a:cxnLst/>
            <a:rect l="l" t="t" r="r" b="b"/>
            <a:pathLst>
              <a:path w="1207769" h="247650">
                <a:moveTo>
                  <a:pt x="57226" y="0"/>
                </a:moveTo>
                <a:lnTo>
                  <a:pt x="0" y="0"/>
                </a:lnTo>
                <a:lnTo>
                  <a:pt x="75247" y="172745"/>
                </a:lnTo>
                <a:lnTo>
                  <a:pt x="81846" y="182046"/>
                </a:lnTo>
                <a:lnTo>
                  <a:pt x="90433" y="187007"/>
                </a:lnTo>
                <a:lnTo>
                  <a:pt x="100082" y="188986"/>
                </a:lnTo>
                <a:lnTo>
                  <a:pt x="109867" y="189344"/>
                </a:lnTo>
                <a:lnTo>
                  <a:pt x="119589" y="188986"/>
                </a:lnTo>
                <a:lnTo>
                  <a:pt x="129114" y="187007"/>
                </a:lnTo>
                <a:lnTo>
                  <a:pt x="137581" y="182046"/>
                </a:lnTo>
                <a:lnTo>
                  <a:pt x="144132" y="172745"/>
                </a:lnTo>
                <a:lnTo>
                  <a:pt x="162598" y="130352"/>
                </a:lnTo>
                <a:lnTo>
                  <a:pt x="107391" y="130352"/>
                </a:lnTo>
                <a:lnTo>
                  <a:pt x="105981" y="126111"/>
                </a:lnTo>
                <a:lnTo>
                  <a:pt x="104914" y="123647"/>
                </a:lnTo>
                <a:lnTo>
                  <a:pt x="57226" y="0"/>
                </a:lnTo>
                <a:close/>
              </a:path>
              <a:path w="1207769" h="247650">
                <a:moveTo>
                  <a:pt x="219379" y="0"/>
                </a:moveTo>
                <a:lnTo>
                  <a:pt x="162140" y="0"/>
                </a:lnTo>
                <a:lnTo>
                  <a:pt x="114452" y="123647"/>
                </a:lnTo>
                <a:lnTo>
                  <a:pt x="113398" y="126111"/>
                </a:lnTo>
                <a:lnTo>
                  <a:pt x="111975" y="130352"/>
                </a:lnTo>
                <a:lnTo>
                  <a:pt x="162598" y="130352"/>
                </a:lnTo>
                <a:lnTo>
                  <a:pt x="219379" y="0"/>
                </a:lnTo>
                <a:close/>
              </a:path>
              <a:path w="1207769" h="247650">
                <a:moveTo>
                  <a:pt x="352488" y="0"/>
                </a:moveTo>
                <a:lnTo>
                  <a:pt x="236969" y="0"/>
                </a:lnTo>
                <a:lnTo>
                  <a:pt x="236969" y="39560"/>
                </a:lnTo>
                <a:lnTo>
                  <a:pt x="331635" y="39560"/>
                </a:lnTo>
                <a:lnTo>
                  <a:pt x="341747" y="41006"/>
                </a:lnTo>
                <a:lnTo>
                  <a:pt x="349172" y="45302"/>
                </a:lnTo>
                <a:lnTo>
                  <a:pt x="353746" y="52381"/>
                </a:lnTo>
                <a:lnTo>
                  <a:pt x="355307" y="62179"/>
                </a:lnTo>
                <a:lnTo>
                  <a:pt x="355307" y="70294"/>
                </a:lnTo>
                <a:lnTo>
                  <a:pt x="270179" y="70294"/>
                </a:lnTo>
                <a:lnTo>
                  <a:pt x="248788" y="74434"/>
                </a:lnTo>
                <a:lnTo>
                  <a:pt x="234453" y="86191"/>
                </a:lnTo>
                <a:lnTo>
                  <a:pt x="226411" y="104573"/>
                </a:lnTo>
                <a:lnTo>
                  <a:pt x="223900" y="128587"/>
                </a:lnTo>
                <a:lnTo>
                  <a:pt x="226411" y="154146"/>
                </a:lnTo>
                <a:lnTo>
                  <a:pt x="234453" y="172485"/>
                </a:lnTo>
                <a:lnTo>
                  <a:pt x="248788" y="183537"/>
                </a:lnTo>
                <a:lnTo>
                  <a:pt x="270179" y="187236"/>
                </a:lnTo>
                <a:lnTo>
                  <a:pt x="375094" y="187236"/>
                </a:lnTo>
                <a:lnTo>
                  <a:pt x="390299" y="184944"/>
                </a:lnTo>
                <a:lnTo>
                  <a:pt x="401364" y="178181"/>
                </a:lnTo>
                <a:lnTo>
                  <a:pt x="408123" y="167112"/>
                </a:lnTo>
                <a:lnTo>
                  <a:pt x="410413" y="151904"/>
                </a:lnTo>
                <a:lnTo>
                  <a:pt x="410413" y="149072"/>
                </a:lnTo>
                <a:lnTo>
                  <a:pt x="295960" y="149072"/>
                </a:lnTo>
                <a:lnTo>
                  <a:pt x="288654" y="147616"/>
                </a:lnTo>
                <a:lnTo>
                  <a:pt x="283600" y="143513"/>
                </a:lnTo>
                <a:lnTo>
                  <a:pt x="280666" y="137156"/>
                </a:lnTo>
                <a:lnTo>
                  <a:pt x="279717" y="128943"/>
                </a:lnTo>
                <a:lnTo>
                  <a:pt x="280819" y="120229"/>
                </a:lnTo>
                <a:lnTo>
                  <a:pt x="284040" y="113799"/>
                </a:lnTo>
                <a:lnTo>
                  <a:pt x="289249" y="109821"/>
                </a:lnTo>
                <a:lnTo>
                  <a:pt x="296316" y="108458"/>
                </a:lnTo>
                <a:lnTo>
                  <a:pt x="410413" y="108458"/>
                </a:lnTo>
                <a:lnTo>
                  <a:pt x="410413" y="59347"/>
                </a:lnTo>
                <a:lnTo>
                  <a:pt x="406577" y="35168"/>
                </a:lnTo>
                <a:lnTo>
                  <a:pt x="395357" y="16424"/>
                </a:lnTo>
                <a:lnTo>
                  <a:pt x="377184" y="4304"/>
                </a:lnTo>
                <a:lnTo>
                  <a:pt x="352488" y="0"/>
                </a:lnTo>
                <a:close/>
              </a:path>
              <a:path w="1207769" h="247650">
                <a:moveTo>
                  <a:pt x="410413" y="108458"/>
                </a:moveTo>
                <a:lnTo>
                  <a:pt x="355307" y="108458"/>
                </a:lnTo>
                <a:lnTo>
                  <a:pt x="355307" y="145542"/>
                </a:lnTo>
                <a:lnTo>
                  <a:pt x="351777" y="149072"/>
                </a:lnTo>
                <a:lnTo>
                  <a:pt x="410413" y="149072"/>
                </a:lnTo>
                <a:lnTo>
                  <a:pt x="410413" y="108458"/>
                </a:lnTo>
                <a:close/>
              </a:path>
              <a:path w="1207769" h="247650">
                <a:moveTo>
                  <a:pt x="471563" y="0"/>
                </a:moveTo>
                <a:lnTo>
                  <a:pt x="415035" y="0"/>
                </a:lnTo>
                <a:lnTo>
                  <a:pt x="501243" y="186880"/>
                </a:lnTo>
                <a:lnTo>
                  <a:pt x="472274" y="247637"/>
                </a:lnTo>
                <a:lnTo>
                  <a:pt x="528091" y="247637"/>
                </a:lnTo>
                <a:lnTo>
                  <a:pt x="580481" y="131419"/>
                </a:lnTo>
                <a:lnTo>
                  <a:pt x="527024" y="131419"/>
                </a:lnTo>
                <a:lnTo>
                  <a:pt x="471563" y="0"/>
                </a:lnTo>
                <a:close/>
              </a:path>
              <a:path w="1207769" h="247650">
                <a:moveTo>
                  <a:pt x="639724" y="0"/>
                </a:moveTo>
                <a:lnTo>
                  <a:pt x="583907" y="0"/>
                </a:lnTo>
                <a:lnTo>
                  <a:pt x="527024" y="131419"/>
                </a:lnTo>
                <a:lnTo>
                  <a:pt x="580481" y="131419"/>
                </a:lnTo>
                <a:lnTo>
                  <a:pt x="639724" y="0"/>
                </a:lnTo>
                <a:close/>
              </a:path>
              <a:path w="1207769" h="247650">
                <a:moveTo>
                  <a:pt x="699909" y="0"/>
                </a:moveTo>
                <a:lnTo>
                  <a:pt x="643381" y="0"/>
                </a:lnTo>
                <a:lnTo>
                  <a:pt x="729589" y="186880"/>
                </a:lnTo>
                <a:lnTo>
                  <a:pt x="700620" y="247637"/>
                </a:lnTo>
                <a:lnTo>
                  <a:pt x="756437" y="247637"/>
                </a:lnTo>
                <a:lnTo>
                  <a:pt x="808827" y="131419"/>
                </a:lnTo>
                <a:lnTo>
                  <a:pt x="755370" y="131419"/>
                </a:lnTo>
                <a:lnTo>
                  <a:pt x="699909" y="0"/>
                </a:lnTo>
                <a:close/>
              </a:path>
              <a:path w="1207769" h="247650">
                <a:moveTo>
                  <a:pt x="868070" y="0"/>
                </a:moveTo>
                <a:lnTo>
                  <a:pt x="812253" y="0"/>
                </a:lnTo>
                <a:lnTo>
                  <a:pt x="755370" y="131419"/>
                </a:lnTo>
                <a:lnTo>
                  <a:pt x="808827" y="131419"/>
                </a:lnTo>
                <a:lnTo>
                  <a:pt x="868070" y="0"/>
                </a:lnTo>
                <a:close/>
              </a:path>
              <a:path w="1207769" h="247650">
                <a:moveTo>
                  <a:pt x="1000493" y="0"/>
                </a:moveTo>
                <a:lnTo>
                  <a:pt x="884986" y="0"/>
                </a:lnTo>
                <a:lnTo>
                  <a:pt x="884986" y="39560"/>
                </a:lnTo>
                <a:lnTo>
                  <a:pt x="979652" y="39560"/>
                </a:lnTo>
                <a:lnTo>
                  <a:pt x="989759" y="41006"/>
                </a:lnTo>
                <a:lnTo>
                  <a:pt x="997184" y="45302"/>
                </a:lnTo>
                <a:lnTo>
                  <a:pt x="1001762" y="52381"/>
                </a:lnTo>
                <a:lnTo>
                  <a:pt x="1003325" y="62179"/>
                </a:lnTo>
                <a:lnTo>
                  <a:pt x="1003325" y="70294"/>
                </a:lnTo>
                <a:lnTo>
                  <a:pt x="918184" y="70294"/>
                </a:lnTo>
                <a:lnTo>
                  <a:pt x="896798" y="74434"/>
                </a:lnTo>
                <a:lnTo>
                  <a:pt x="882462" y="86191"/>
                </a:lnTo>
                <a:lnTo>
                  <a:pt x="874418" y="104573"/>
                </a:lnTo>
                <a:lnTo>
                  <a:pt x="871905" y="128587"/>
                </a:lnTo>
                <a:lnTo>
                  <a:pt x="874418" y="154146"/>
                </a:lnTo>
                <a:lnTo>
                  <a:pt x="882462" y="172485"/>
                </a:lnTo>
                <a:lnTo>
                  <a:pt x="896798" y="183537"/>
                </a:lnTo>
                <a:lnTo>
                  <a:pt x="918184" y="187236"/>
                </a:lnTo>
                <a:lnTo>
                  <a:pt x="1023111" y="187236"/>
                </a:lnTo>
                <a:lnTo>
                  <a:pt x="1038317" y="184944"/>
                </a:lnTo>
                <a:lnTo>
                  <a:pt x="1049381" y="178181"/>
                </a:lnTo>
                <a:lnTo>
                  <a:pt x="1056141" y="167112"/>
                </a:lnTo>
                <a:lnTo>
                  <a:pt x="1058430" y="151904"/>
                </a:lnTo>
                <a:lnTo>
                  <a:pt x="1058430" y="149072"/>
                </a:lnTo>
                <a:lnTo>
                  <a:pt x="943978" y="149072"/>
                </a:lnTo>
                <a:lnTo>
                  <a:pt x="936669" y="147616"/>
                </a:lnTo>
                <a:lnTo>
                  <a:pt x="931611" y="143513"/>
                </a:lnTo>
                <a:lnTo>
                  <a:pt x="928672" y="137156"/>
                </a:lnTo>
                <a:lnTo>
                  <a:pt x="927722" y="128943"/>
                </a:lnTo>
                <a:lnTo>
                  <a:pt x="928826" y="120229"/>
                </a:lnTo>
                <a:lnTo>
                  <a:pt x="932051" y="113799"/>
                </a:lnTo>
                <a:lnTo>
                  <a:pt x="937264" y="109821"/>
                </a:lnTo>
                <a:lnTo>
                  <a:pt x="944333" y="108458"/>
                </a:lnTo>
                <a:lnTo>
                  <a:pt x="1058430" y="108458"/>
                </a:lnTo>
                <a:lnTo>
                  <a:pt x="1058430" y="59347"/>
                </a:lnTo>
                <a:lnTo>
                  <a:pt x="1054594" y="35168"/>
                </a:lnTo>
                <a:lnTo>
                  <a:pt x="1043373" y="16424"/>
                </a:lnTo>
                <a:lnTo>
                  <a:pt x="1025196" y="4304"/>
                </a:lnTo>
                <a:lnTo>
                  <a:pt x="1000493" y="0"/>
                </a:lnTo>
                <a:close/>
              </a:path>
              <a:path w="1207769" h="247650">
                <a:moveTo>
                  <a:pt x="1058430" y="108458"/>
                </a:moveTo>
                <a:lnTo>
                  <a:pt x="1003325" y="108458"/>
                </a:lnTo>
                <a:lnTo>
                  <a:pt x="1003325" y="145542"/>
                </a:lnTo>
                <a:lnTo>
                  <a:pt x="999794" y="149072"/>
                </a:lnTo>
                <a:lnTo>
                  <a:pt x="1058430" y="149072"/>
                </a:lnTo>
                <a:lnTo>
                  <a:pt x="1058430" y="108458"/>
                </a:lnTo>
                <a:close/>
              </a:path>
              <a:path w="1207769" h="247650">
                <a:moveTo>
                  <a:pt x="1207185" y="0"/>
                </a:moveTo>
                <a:lnTo>
                  <a:pt x="1170101" y="0"/>
                </a:lnTo>
                <a:lnTo>
                  <a:pt x="1133765" y="3841"/>
                </a:lnTo>
                <a:lnTo>
                  <a:pt x="1107566" y="16425"/>
                </a:lnTo>
                <a:lnTo>
                  <a:pt x="1091702" y="39342"/>
                </a:lnTo>
                <a:lnTo>
                  <a:pt x="1086370" y="74180"/>
                </a:lnTo>
                <a:lnTo>
                  <a:pt x="1086370" y="187236"/>
                </a:lnTo>
                <a:lnTo>
                  <a:pt x="1141475" y="187236"/>
                </a:lnTo>
                <a:lnTo>
                  <a:pt x="1141475" y="90436"/>
                </a:lnTo>
                <a:lnTo>
                  <a:pt x="1143751" y="68943"/>
                </a:lnTo>
                <a:lnTo>
                  <a:pt x="1151196" y="53344"/>
                </a:lnTo>
                <a:lnTo>
                  <a:pt x="1164734" y="43839"/>
                </a:lnTo>
                <a:lnTo>
                  <a:pt x="1185290" y="40627"/>
                </a:lnTo>
                <a:lnTo>
                  <a:pt x="1207185" y="40627"/>
                </a:lnTo>
                <a:lnTo>
                  <a:pt x="1207185" y="0"/>
                </a:lnTo>
                <a:close/>
              </a:path>
            </a:pathLst>
          </a:custGeom>
          <a:solidFill>
            <a:srgbClr val="6478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A0F029-0084-57A9-C68B-5D0F02E5F8A5}"/>
              </a:ext>
            </a:extLst>
          </p:cNvPr>
          <p:cNvSpPr/>
          <p:nvPr/>
        </p:nvSpPr>
        <p:spPr>
          <a:xfrm>
            <a:off x="7885983" y="2115715"/>
            <a:ext cx="2286000" cy="1219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Debugger</a:t>
            </a:r>
          </a:p>
          <a:p>
            <a:pPr algn="ctr"/>
            <a:r>
              <a:rPr lang="en-US" dirty="0"/>
              <a:t>(Back)</a:t>
            </a:r>
            <a:endParaRPr lang="en-IL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1498C1B-82DB-708E-483A-2F169DCE89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870" y="3476226"/>
            <a:ext cx="1419900" cy="1348493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DAF4AF98-C41A-4AC6-2E6D-16002CC73304}"/>
              </a:ext>
            </a:extLst>
          </p:cNvPr>
          <p:cNvSpPr txBox="1"/>
          <p:nvPr/>
        </p:nvSpPr>
        <p:spPr>
          <a:xfrm>
            <a:off x="826244" y="1508000"/>
            <a:ext cx="8485734" cy="4693593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r>
              <a:rPr lang="en-US" sz="2400" spc="-15" dirty="0">
                <a:solidFill>
                  <a:srgbClr val="00AEEF"/>
                </a:solidFill>
              </a:rPr>
              <a:t>Supported features by the debugger</a:t>
            </a:r>
            <a:endParaRPr lang="en-US" sz="2400" spc="-10" dirty="0">
              <a:solidFill>
                <a:srgbClr val="647883"/>
              </a:solidFill>
              <a:latin typeface="AlvarEssentialAlt-Light"/>
              <a:cs typeface="AlvarEssentialAlt-Light"/>
            </a:endParaRPr>
          </a:p>
          <a:p>
            <a:pPr marL="210185" indent="-180340">
              <a:lnSpc>
                <a:spcPct val="15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 </a:t>
            </a:r>
            <a:r>
              <a:rPr lang="en-US" sz="2400" b="1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Breakpoint functionality (incl. stepping)</a:t>
            </a:r>
          </a:p>
          <a:p>
            <a:pPr marL="210185" indent="-180340">
              <a:lnSpc>
                <a:spcPct val="15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b="1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Call stack</a:t>
            </a:r>
          </a:p>
          <a:p>
            <a:pPr marL="210185" indent="-180340">
              <a:lnSpc>
                <a:spcPct val="15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b="1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Local Variables (Read + Write)</a:t>
            </a:r>
          </a:p>
          <a:p>
            <a:pPr marL="210185" indent="-180340">
              <a:lnSpc>
                <a:spcPct val="15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b="1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Watchers (Read + Write)</a:t>
            </a:r>
          </a:p>
          <a:p>
            <a:pPr marL="210185" indent="-180340">
              <a:lnSpc>
                <a:spcPct val="150000"/>
              </a:lnSpc>
              <a:spcBef>
                <a:spcPts val="1380"/>
              </a:spcBef>
              <a:buClr>
                <a:srgbClr val="00AEEF"/>
              </a:buClr>
              <a:buSzPct val="68750"/>
              <a:buFont typeface="Arial"/>
              <a:buChar char="►"/>
              <a:tabLst>
                <a:tab pos="210820" algn="l"/>
              </a:tabLst>
            </a:pPr>
            <a:r>
              <a:rPr lang="en-US" sz="2400" b="1" spc="-10" dirty="0">
                <a:solidFill>
                  <a:srgbClr val="647883"/>
                </a:solidFill>
                <a:latin typeface="AlvarEssentialAlt-Light"/>
                <a:cs typeface="AlvarEssentialAlt-Light"/>
              </a:rPr>
              <a:t>Optional – Conditional Breakpoints, </a:t>
            </a:r>
            <a:endParaRPr lang="en-US" sz="2400" spc="-10" dirty="0">
              <a:solidFill>
                <a:srgbClr val="647883"/>
              </a:solidFill>
              <a:latin typeface="AlvarEssentialAlt-Light"/>
              <a:cs typeface="AlvarEssentialAlt-Light"/>
            </a:endParaRPr>
          </a:p>
          <a:p>
            <a:pPr marL="29845">
              <a:lnSpc>
                <a:spcPct val="150000"/>
              </a:lnSpc>
              <a:spcBef>
                <a:spcPts val="1380"/>
              </a:spcBef>
              <a:buClr>
                <a:srgbClr val="00AEEF"/>
              </a:buClr>
              <a:buSzPct val="68750"/>
              <a:tabLst>
                <a:tab pos="210820" algn="l"/>
              </a:tabLst>
            </a:pPr>
            <a:endParaRPr lang="en-US" sz="2000" spc="-10" dirty="0">
              <a:solidFill>
                <a:srgbClr val="647883"/>
              </a:solidFill>
              <a:latin typeface="AlvarEssentialAlt-Light"/>
              <a:cs typeface="AlvarEssentialAlt-Light"/>
            </a:endParaRPr>
          </a:p>
        </p:txBody>
      </p:sp>
    </p:spTree>
    <p:extLst>
      <p:ext uri="{BB962C8B-B14F-4D97-AF65-F5344CB8AC3E}">
        <p14:creationId xmlns:p14="http://schemas.microsoft.com/office/powerpoint/2010/main" val="25019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12006 -0.121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" y="-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11602 -0.1187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3805</TotalTime>
  <Words>923</Words>
  <Application>Microsoft Office PowerPoint</Application>
  <PresentationFormat>Widescreen</PresentationFormat>
  <Paragraphs>179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Alvar Essential Alt</vt:lpstr>
      <vt:lpstr>AlvarEssentialAlt-Black</vt:lpstr>
      <vt:lpstr>AlvarEssentialAlt-Light</vt:lpstr>
      <vt:lpstr>AlvarEssentialAlt-SemiBold</vt:lpstr>
      <vt:lpstr>Arial</vt:lpstr>
      <vt:lpstr>Calibri</vt:lpstr>
      <vt:lpstr>Calibri Light</vt:lpstr>
      <vt:lpstr>Office Theme</vt:lpstr>
      <vt:lpstr>PowerPoint Presentation</vt:lpstr>
      <vt:lpstr>The Project</vt:lpstr>
      <vt:lpstr>What are we debugging?</vt:lpstr>
      <vt:lpstr>PowerPoint Presentation</vt:lpstr>
      <vt:lpstr>PowerPoint Presentation</vt:lpstr>
      <vt:lpstr>A Debugger Software Architecture</vt:lpstr>
      <vt:lpstr>A Debugger Software Architecture</vt:lpstr>
      <vt:lpstr>A Debugger Software Architecture</vt:lpstr>
      <vt:lpstr>A Debugger Software Architecture</vt:lpstr>
      <vt:lpstr>A Debugger Software Architecture</vt:lpstr>
      <vt:lpstr>Block Diagram</vt:lpstr>
      <vt:lpstr>Block Diagram</vt:lpstr>
      <vt:lpstr>Block Diagram</vt:lpstr>
      <vt:lpstr>Product</vt:lpstr>
      <vt:lpstr>Product</vt:lpstr>
      <vt:lpstr>Updated Schedule</vt:lpstr>
      <vt:lpstr>Updated Schedule</vt:lpstr>
      <vt:lpstr>Updated Schedule</vt:lpstr>
      <vt:lpstr>PowerPoint Presentation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Fainguelernt</dc:creator>
  <cp:lastModifiedBy>Dor Golfaiz</cp:lastModifiedBy>
  <cp:revision>26</cp:revision>
  <dcterms:created xsi:type="dcterms:W3CDTF">2021-12-15T06:30:50Z</dcterms:created>
  <dcterms:modified xsi:type="dcterms:W3CDTF">2023-03-09T08:00:17Z</dcterms:modified>
</cp:coreProperties>
</file>